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4" r:id="rId19"/>
    <p:sldId id="275" r:id="rId20"/>
    <p:sldId id="27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napToObjects="1">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2D14D2-33E1-FF48-A34D-B972554FBAA4}" type="datetimeFigureOut">
              <a:rPr lang="en-US" smtClean="0"/>
              <a:t>10/3/19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020A34-5797-6247-9E6F-973FF88143E1}" type="slidenum">
              <a:rPr lang="en-US" smtClean="0"/>
              <a:t>‹#›</a:t>
            </a:fld>
            <a:endParaRPr lang="en-US"/>
          </a:p>
        </p:txBody>
      </p:sp>
    </p:spTree>
    <p:extLst>
      <p:ext uri="{BB962C8B-B14F-4D97-AF65-F5344CB8AC3E}">
        <p14:creationId xmlns:p14="http://schemas.microsoft.com/office/powerpoint/2010/main" val="605944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020A34-5797-6247-9E6F-973FF88143E1}" type="slidenum">
              <a:rPr lang="en-US" smtClean="0"/>
              <a:t>2</a:t>
            </a:fld>
            <a:endParaRPr lang="en-US"/>
          </a:p>
        </p:txBody>
      </p:sp>
    </p:spTree>
    <p:extLst>
      <p:ext uri="{BB962C8B-B14F-4D97-AF65-F5344CB8AC3E}">
        <p14:creationId xmlns:p14="http://schemas.microsoft.com/office/powerpoint/2010/main" val="264356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020A34-5797-6247-9E6F-973FF88143E1}" type="slidenum">
              <a:rPr lang="en-US" smtClean="0"/>
              <a:t>12</a:t>
            </a:fld>
            <a:endParaRPr lang="en-US"/>
          </a:p>
        </p:txBody>
      </p:sp>
    </p:spTree>
    <p:extLst>
      <p:ext uri="{BB962C8B-B14F-4D97-AF65-F5344CB8AC3E}">
        <p14:creationId xmlns:p14="http://schemas.microsoft.com/office/powerpoint/2010/main" val="2102087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D31AA0D-87B5-0540-BF42-9C3FD81F6713}" type="datetimeFigureOut">
              <a:rPr lang="en-US" smtClean="0"/>
              <a:t>10/3/19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C06140-CBEA-CB4D-957C-D8E77811DF07}" type="slidenum">
              <a:rPr lang="en-US" smtClean="0"/>
              <a:t>‹#›</a:t>
            </a:fld>
            <a:endParaRPr lang="en-US"/>
          </a:p>
        </p:txBody>
      </p:sp>
    </p:spTree>
    <p:extLst>
      <p:ext uri="{BB962C8B-B14F-4D97-AF65-F5344CB8AC3E}">
        <p14:creationId xmlns:p14="http://schemas.microsoft.com/office/powerpoint/2010/main" val="145149495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31AA0D-87B5-0540-BF42-9C3FD81F6713}" type="datetimeFigureOut">
              <a:rPr lang="en-US" smtClean="0"/>
              <a:t>10/3/19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C06140-CBEA-CB4D-957C-D8E77811DF07}" type="slidenum">
              <a:rPr lang="en-US" smtClean="0"/>
              <a:t>‹#›</a:t>
            </a:fld>
            <a:endParaRPr lang="en-US"/>
          </a:p>
        </p:txBody>
      </p:sp>
    </p:spTree>
    <p:extLst>
      <p:ext uri="{BB962C8B-B14F-4D97-AF65-F5344CB8AC3E}">
        <p14:creationId xmlns:p14="http://schemas.microsoft.com/office/powerpoint/2010/main" val="1247066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31AA0D-87B5-0540-BF42-9C3FD81F6713}" type="datetimeFigureOut">
              <a:rPr lang="en-US" smtClean="0"/>
              <a:t>10/3/19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C06140-CBEA-CB4D-957C-D8E77811DF07}" type="slidenum">
              <a:rPr lang="en-US" smtClean="0"/>
              <a:t>‹#›</a:t>
            </a:fld>
            <a:endParaRPr lang="en-US"/>
          </a:p>
        </p:txBody>
      </p:sp>
    </p:spTree>
    <p:extLst>
      <p:ext uri="{BB962C8B-B14F-4D97-AF65-F5344CB8AC3E}">
        <p14:creationId xmlns:p14="http://schemas.microsoft.com/office/powerpoint/2010/main" val="3538089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31AA0D-87B5-0540-BF42-9C3FD81F6713}" type="datetimeFigureOut">
              <a:rPr lang="en-US" smtClean="0"/>
              <a:t>10/3/19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C06140-CBEA-CB4D-957C-D8E77811DF07}" type="slidenum">
              <a:rPr lang="en-US" smtClean="0"/>
              <a:t>‹#›</a:t>
            </a:fld>
            <a:endParaRPr lang="en-US"/>
          </a:p>
        </p:txBody>
      </p:sp>
    </p:spTree>
    <p:extLst>
      <p:ext uri="{BB962C8B-B14F-4D97-AF65-F5344CB8AC3E}">
        <p14:creationId xmlns:p14="http://schemas.microsoft.com/office/powerpoint/2010/main" val="2200312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D31AA0D-87B5-0540-BF42-9C3FD81F6713}" type="datetimeFigureOut">
              <a:rPr lang="en-US" smtClean="0"/>
              <a:t>10/3/19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C06140-CBEA-CB4D-957C-D8E77811DF07}" type="slidenum">
              <a:rPr lang="en-US" smtClean="0"/>
              <a:t>‹#›</a:t>
            </a:fld>
            <a:endParaRPr lang="en-US"/>
          </a:p>
        </p:txBody>
      </p:sp>
    </p:spTree>
    <p:extLst>
      <p:ext uri="{BB962C8B-B14F-4D97-AF65-F5344CB8AC3E}">
        <p14:creationId xmlns:p14="http://schemas.microsoft.com/office/powerpoint/2010/main" val="424885422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1D31AA0D-87B5-0540-BF42-9C3FD81F6713}" type="datetimeFigureOut">
              <a:rPr lang="en-US" smtClean="0"/>
              <a:t>10/3/19</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0BC06140-CBEA-CB4D-957C-D8E77811DF07}" type="slidenum">
              <a:rPr lang="en-US" smtClean="0"/>
              <a:t>‹#›</a:t>
            </a:fld>
            <a:endParaRPr lang="en-US"/>
          </a:p>
        </p:txBody>
      </p:sp>
    </p:spTree>
    <p:extLst>
      <p:ext uri="{BB962C8B-B14F-4D97-AF65-F5344CB8AC3E}">
        <p14:creationId xmlns:p14="http://schemas.microsoft.com/office/powerpoint/2010/main" val="3448660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1D31AA0D-87B5-0540-BF42-9C3FD81F6713}" type="datetimeFigureOut">
              <a:rPr lang="en-US" smtClean="0"/>
              <a:t>10/3/19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C06140-CBEA-CB4D-957C-D8E77811DF07}"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099505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31AA0D-87B5-0540-BF42-9C3FD81F6713}" type="datetimeFigureOut">
              <a:rPr lang="en-US" smtClean="0"/>
              <a:t>10/3/19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C06140-CBEA-CB4D-957C-D8E77811DF07}" type="slidenum">
              <a:rPr lang="en-US" smtClean="0"/>
              <a:t>‹#›</a:t>
            </a:fld>
            <a:endParaRPr lang="en-US"/>
          </a:p>
        </p:txBody>
      </p:sp>
    </p:spTree>
    <p:extLst>
      <p:ext uri="{BB962C8B-B14F-4D97-AF65-F5344CB8AC3E}">
        <p14:creationId xmlns:p14="http://schemas.microsoft.com/office/powerpoint/2010/main" val="4152749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31AA0D-87B5-0540-BF42-9C3FD81F6713}" type="datetimeFigureOut">
              <a:rPr lang="en-US" smtClean="0"/>
              <a:t>10/3/19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C06140-CBEA-CB4D-957C-D8E77811DF07}" type="slidenum">
              <a:rPr lang="en-US" smtClean="0"/>
              <a:t>‹#›</a:t>
            </a:fld>
            <a:endParaRPr lang="en-US"/>
          </a:p>
        </p:txBody>
      </p:sp>
    </p:spTree>
    <p:extLst>
      <p:ext uri="{BB962C8B-B14F-4D97-AF65-F5344CB8AC3E}">
        <p14:creationId xmlns:p14="http://schemas.microsoft.com/office/powerpoint/2010/main" val="2013865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31AA0D-87B5-0540-BF42-9C3FD81F6713}" type="datetimeFigureOut">
              <a:rPr lang="en-US" smtClean="0"/>
              <a:t>10/3/19</a:t>
            </a:fld>
            <a:endParaRPr lang="en-US"/>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endParaRPr lang="en-US"/>
          </a:p>
        </p:txBody>
      </p:sp>
      <p:sp>
        <p:nvSpPr>
          <p:cNvPr id="7" name="Slide Number Placeholder 6"/>
          <p:cNvSpPr>
            <a:spLocks noGrp="1"/>
          </p:cNvSpPr>
          <p:nvPr>
            <p:ph type="sldNum" sz="quarter" idx="12"/>
          </p:nvPr>
        </p:nvSpPr>
        <p:spPr/>
        <p:txBody>
          <a:bodyPr/>
          <a:lstStyle/>
          <a:p>
            <a:fld id="{0BC06140-CBEA-CB4D-957C-D8E77811DF07}" type="slidenum">
              <a:rPr lang="en-US" smtClean="0"/>
              <a:t>‹#›</a:t>
            </a:fld>
            <a:endParaRPr lang="en-US"/>
          </a:p>
        </p:txBody>
      </p:sp>
    </p:spTree>
    <p:extLst>
      <p:ext uri="{BB962C8B-B14F-4D97-AF65-F5344CB8AC3E}">
        <p14:creationId xmlns:p14="http://schemas.microsoft.com/office/powerpoint/2010/main" val="2870005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1D31AA0D-87B5-0540-BF42-9C3FD81F6713}" type="datetimeFigureOut">
              <a:rPr lang="en-US" smtClean="0"/>
              <a:t>10/3/19</a:t>
            </a:fld>
            <a:endParaRPr lang="en-US"/>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endParaRPr lang="en-US"/>
          </a:p>
        </p:txBody>
      </p:sp>
      <p:sp>
        <p:nvSpPr>
          <p:cNvPr id="7" name="Slide Number Placeholder 6"/>
          <p:cNvSpPr>
            <a:spLocks noGrp="1"/>
          </p:cNvSpPr>
          <p:nvPr>
            <p:ph type="sldNum" sz="quarter" idx="12"/>
          </p:nvPr>
        </p:nvSpPr>
        <p:spPr/>
        <p:txBody>
          <a:bodyPr/>
          <a:lstStyle/>
          <a:p>
            <a:fld id="{0BC06140-CBEA-CB4D-957C-D8E77811DF07}" type="slidenum">
              <a:rPr lang="en-US" smtClean="0"/>
              <a:t>‹#›</a:t>
            </a:fld>
            <a:endParaRPr lang="en-US"/>
          </a:p>
        </p:txBody>
      </p:sp>
    </p:spTree>
    <p:extLst>
      <p:ext uri="{BB962C8B-B14F-4D97-AF65-F5344CB8AC3E}">
        <p14:creationId xmlns:p14="http://schemas.microsoft.com/office/powerpoint/2010/main" val="972689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D31AA0D-87B5-0540-BF42-9C3FD81F6713}" type="datetimeFigureOut">
              <a:rPr lang="en-US" smtClean="0"/>
              <a:t>10/3/19</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0BC06140-CBEA-CB4D-957C-D8E77811DF07}" type="slidenum">
              <a:rPr lang="en-US" smtClean="0"/>
              <a:t>‹#›</a:t>
            </a:fld>
            <a:endParaRPr lang="en-US"/>
          </a:p>
        </p:txBody>
      </p:sp>
    </p:spTree>
    <p:extLst>
      <p:ext uri="{BB962C8B-B14F-4D97-AF65-F5344CB8AC3E}">
        <p14:creationId xmlns:p14="http://schemas.microsoft.com/office/powerpoint/2010/main" val="184325878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AC5BC-859D-2D4A-85C4-8D098F2F1E60}"/>
              </a:ext>
            </a:extLst>
          </p:cNvPr>
          <p:cNvSpPr>
            <a:spLocks noGrp="1"/>
          </p:cNvSpPr>
          <p:nvPr>
            <p:ph type="ctrTitle"/>
          </p:nvPr>
        </p:nvSpPr>
        <p:spPr/>
        <p:txBody>
          <a:bodyPr/>
          <a:lstStyle/>
          <a:p>
            <a:r>
              <a:rPr lang="en-US" dirty="0"/>
              <a:t>Origins of the tower harbor shores loan</a:t>
            </a:r>
          </a:p>
        </p:txBody>
      </p:sp>
      <p:sp>
        <p:nvSpPr>
          <p:cNvPr id="3" name="Subtitle 2">
            <a:extLst>
              <a:ext uri="{FF2B5EF4-FFF2-40B4-BE49-F238E27FC236}">
                <a16:creationId xmlns:a16="http://schemas.microsoft.com/office/drawing/2014/main" id="{A4D94351-AD5C-D941-AB00-4EE6DFAAA3A9}"/>
              </a:ext>
            </a:extLst>
          </p:cNvPr>
          <p:cNvSpPr>
            <a:spLocks noGrp="1"/>
          </p:cNvSpPr>
          <p:nvPr>
            <p:ph type="subTitle" idx="1"/>
          </p:nvPr>
        </p:nvSpPr>
        <p:spPr/>
        <p:txBody>
          <a:bodyPr/>
          <a:lstStyle/>
          <a:p>
            <a:r>
              <a:rPr lang="en-US" dirty="0"/>
              <a:t>Presentation given Oct. 3, 2019 by Marshall </a:t>
            </a:r>
            <a:r>
              <a:rPr lang="en-US" dirty="0" err="1"/>
              <a:t>Helmberger</a:t>
            </a:r>
            <a:endParaRPr lang="en-US" dirty="0"/>
          </a:p>
          <a:p>
            <a:r>
              <a:rPr lang="en-US" dirty="0"/>
              <a:t>Tower Economic Development Authority</a:t>
            </a:r>
          </a:p>
        </p:txBody>
      </p:sp>
    </p:spTree>
    <p:extLst>
      <p:ext uri="{BB962C8B-B14F-4D97-AF65-F5344CB8AC3E}">
        <p14:creationId xmlns:p14="http://schemas.microsoft.com/office/powerpoint/2010/main" val="3495650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528F9A-67BB-AE43-82A3-C5E9DCB3BB4B}"/>
              </a:ext>
            </a:extLst>
          </p:cNvPr>
          <p:cNvPicPr>
            <a:picLocks noChangeAspect="1"/>
          </p:cNvPicPr>
          <p:nvPr/>
        </p:nvPicPr>
        <p:blipFill>
          <a:blip r:embed="rId2"/>
          <a:stretch>
            <a:fillRect/>
          </a:stretch>
        </p:blipFill>
        <p:spPr>
          <a:xfrm>
            <a:off x="1534794" y="-3668"/>
            <a:ext cx="6907428" cy="6861668"/>
          </a:xfrm>
          <a:prstGeom prst="rect">
            <a:avLst/>
          </a:prstGeom>
        </p:spPr>
      </p:pic>
      <p:sp>
        <p:nvSpPr>
          <p:cNvPr id="7" name="TextBox 6">
            <a:extLst>
              <a:ext uri="{FF2B5EF4-FFF2-40B4-BE49-F238E27FC236}">
                <a16:creationId xmlns:a16="http://schemas.microsoft.com/office/drawing/2014/main" id="{D31DB746-3DE9-AA44-985F-1412BBC5B690}"/>
              </a:ext>
            </a:extLst>
          </p:cNvPr>
          <p:cNvSpPr txBox="1"/>
          <p:nvPr/>
        </p:nvSpPr>
        <p:spPr>
          <a:xfrm>
            <a:off x="8628993" y="525516"/>
            <a:ext cx="3363310" cy="6555641"/>
          </a:xfrm>
          <a:prstGeom prst="rect">
            <a:avLst/>
          </a:prstGeom>
          <a:noFill/>
        </p:spPr>
        <p:txBody>
          <a:bodyPr wrap="square" rtlCol="0">
            <a:spAutoFit/>
          </a:bodyPr>
          <a:lstStyle/>
          <a:p>
            <a:r>
              <a:rPr lang="en-US" dirty="0"/>
              <a:t>On May 19, 2017, Deputy Clerk-Treasurer Terri </a:t>
            </a:r>
            <a:r>
              <a:rPr lang="en-US" dirty="0" err="1"/>
              <a:t>Joki</a:t>
            </a:r>
            <a:r>
              <a:rPr lang="en-US" dirty="0"/>
              <a:t> Martin and Marshall </a:t>
            </a:r>
            <a:r>
              <a:rPr lang="en-US" dirty="0" err="1"/>
              <a:t>Helmberger</a:t>
            </a:r>
            <a:r>
              <a:rPr lang="en-US" dirty="0"/>
              <a:t> reviewed additional financial information and invoices to document the 50-percent equity requirement.</a:t>
            </a:r>
          </a:p>
          <a:p>
            <a:endParaRPr lang="en-US" dirty="0"/>
          </a:p>
          <a:p>
            <a:r>
              <a:rPr lang="en-US" sz="2400" dirty="0"/>
              <a:t>Findings included:</a:t>
            </a:r>
          </a:p>
          <a:p>
            <a:r>
              <a:rPr lang="en-US" dirty="0"/>
              <a:t>• That the two LLCs had obtained $167,450 in private investment capital to that point.</a:t>
            </a:r>
          </a:p>
          <a:p>
            <a:endParaRPr lang="en-US" dirty="0"/>
          </a:p>
          <a:p>
            <a:r>
              <a:rPr lang="en-US" dirty="0"/>
              <a:t>• That the two LLCs had expended $162,173 to advance the project as of that date.</a:t>
            </a:r>
          </a:p>
          <a:p>
            <a:endParaRPr lang="en-US" dirty="0"/>
          </a:p>
          <a:p>
            <a:r>
              <a:rPr lang="en-US" dirty="0"/>
              <a:t>• That the developer presented paid invoices for what appeared to be $91,500 in eligible costs and unpaid invoices for an additional $37,900.</a:t>
            </a:r>
          </a:p>
          <a:p>
            <a:endParaRPr lang="en-US" dirty="0"/>
          </a:p>
          <a:p>
            <a:endParaRPr lang="en-US" dirty="0"/>
          </a:p>
        </p:txBody>
      </p:sp>
    </p:spTree>
    <p:extLst>
      <p:ext uri="{BB962C8B-B14F-4D97-AF65-F5344CB8AC3E}">
        <p14:creationId xmlns:p14="http://schemas.microsoft.com/office/powerpoint/2010/main" val="2202747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851CC7-F85E-8841-8788-9A19C65184F4}"/>
              </a:ext>
            </a:extLst>
          </p:cNvPr>
          <p:cNvSpPr txBox="1"/>
          <p:nvPr/>
        </p:nvSpPr>
        <p:spPr>
          <a:xfrm>
            <a:off x="1734207" y="945931"/>
            <a:ext cx="8776138" cy="1908215"/>
          </a:xfrm>
          <a:prstGeom prst="rect">
            <a:avLst/>
          </a:prstGeom>
          <a:noFill/>
        </p:spPr>
        <p:txBody>
          <a:bodyPr wrap="square" rtlCol="0">
            <a:spAutoFit/>
          </a:bodyPr>
          <a:lstStyle/>
          <a:p>
            <a:r>
              <a:rPr lang="en-US" sz="2000" dirty="0"/>
              <a:t>Based on our May 19 review and the earlier findings approved by TEDA, Marshall </a:t>
            </a:r>
            <a:r>
              <a:rPr lang="en-US" sz="2000" dirty="0" err="1"/>
              <a:t>Helmberger</a:t>
            </a:r>
            <a:r>
              <a:rPr lang="en-US" sz="2000" dirty="0"/>
              <a:t> recommended to the city council that they accept the IRRRB funds and approve the loan, but stated that:  </a:t>
            </a:r>
          </a:p>
          <a:p>
            <a:r>
              <a:rPr lang="en-US" sz="2000" i="1" dirty="0"/>
              <a:t>“Full payment should be made as paid invoices are submitted to the city with proof of payment.”</a:t>
            </a:r>
          </a:p>
          <a:p>
            <a:endParaRPr lang="en-US" dirty="0"/>
          </a:p>
        </p:txBody>
      </p:sp>
      <p:sp>
        <p:nvSpPr>
          <p:cNvPr id="4" name="TextBox 3">
            <a:extLst>
              <a:ext uri="{FF2B5EF4-FFF2-40B4-BE49-F238E27FC236}">
                <a16:creationId xmlns:a16="http://schemas.microsoft.com/office/drawing/2014/main" id="{EFE72BA5-09D1-7D40-B16D-6C2DE45CCFFE}"/>
              </a:ext>
            </a:extLst>
          </p:cNvPr>
          <p:cNvSpPr txBox="1"/>
          <p:nvPr/>
        </p:nvSpPr>
        <p:spPr>
          <a:xfrm>
            <a:off x="1692166" y="2869324"/>
            <a:ext cx="8555420" cy="954107"/>
          </a:xfrm>
          <a:prstGeom prst="rect">
            <a:avLst/>
          </a:prstGeom>
          <a:noFill/>
        </p:spPr>
        <p:txBody>
          <a:bodyPr wrap="square" rtlCol="0">
            <a:spAutoFit/>
          </a:bodyPr>
          <a:lstStyle/>
          <a:p>
            <a:pPr algn="ctr"/>
            <a:r>
              <a:rPr lang="en-US" sz="2800" dirty="0"/>
              <a:t>AT THIS POINT,  TEDA’S INVOLVEMENT WITH THE </a:t>
            </a:r>
          </a:p>
          <a:p>
            <a:pPr algn="ctr"/>
            <a:r>
              <a:rPr lang="en-US" sz="2800" dirty="0"/>
              <a:t>LOAN WAS ESSENTIALLY COMPLETE. </a:t>
            </a:r>
          </a:p>
        </p:txBody>
      </p:sp>
      <p:sp>
        <p:nvSpPr>
          <p:cNvPr id="5" name="TextBox 4">
            <a:extLst>
              <a:ext uri="{FF2B5EF4-FFF2-40B4-BE49-F238E27FC236}">
                <a16:creationId xmlns:a16="http://schemas.microsoft.com/office/drawing/2014/main" id="{891AAF5E-3DB9-E84F-B077-E58A58EABF53}"/>
              </a:ext>
            </a:extLst>
          </p:cNvPr>
          <p:cNvSpPr txBox="1"/>
          <p:nvPr/>
        </p:nvSpPr>
        <p:spPr>
          <a:xfrm>
            <a:off x="1860331" y="4382814"/>
            <a:ext cx="8124497" cy="2031325"/>
          </a:xfrm>
          <a:prstGeom prst="rect">
            <a:avLst/>
          </a:prstGeom>
          <a:noFill/>
        </p:spPr>
        <p:txBody>
          <a:bodyPr wrap="square" rtlCol="0">
            <a:spAutoFit/>
          </a:bodyPr>
          <a:lstStyle/>
          <a:p>
            <a:r>
              <a:rPr lang="en-US" dirty="0"/>
              <a:t>Processing/verification of invoices submitted for payment was the purview of the former city clerk-treasurer.  Loan processing was handled by Frandsen Bank.  TEDA had no other direct role in the handling of this loan.  TEDA never saw, reviewed, or approved any actual payment of loan proceeds. That was the responsibility of the former clerk-treasurer.</a:t>
            </a:r>
          </a:p>
          <a:p>
            <a:endParaRPr lang="en-US" dirty="0"/>
          </a:p>
          <a:p>
            <a:endParaRPr lang="en-US" dirty="0"/>
          </a:p>
        </p:txBody>
      </p:sp>
    </p:spTree>
    <p:extLst>
      <p:ext uri="{BB962C8B-B14F-4D97-AF65-F5344CB8AC3E}">
        <p14:creationId xmlns:p14="http://schemas.microsoft.com/office/powerpoint/2010/main" val="550006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C6954E-6479-1B4C-A473-AF89489A5123}"/>
              </a:ext>
            </a:extLst>
          </p:cNvPr>
          <p:cNvSpPr txBox="1"/>
          <p:nvPr/>
        </p:nvSpPr>
        <p:spPr>
          <a:xfrm>
            <a:off x="8466227" y="599093"/>
            <a:ext cx="3063621" cy="5909310"/>
          </a:xfrm>
          <a:prstGeom prst="rect">
            <a:avLst/>
          </a:prstGeom>
          <a:noFill/>
        </p:spPr>
        <p:txBody>
          <a:bodyPr wrap="square" rtlCol="0">
            <a:spAutoFit/>
          </a:bodyPr>
          <a:lstStyle/>
          <a:p>
            <a:r>
              <a:rPr lang="en-US" dirty="0"/>
              <a:t>• The loan invoices submitted for payment under this loan were reviewed and approved for payment by Linda Keith as they were submitted by the developers. </a:t>
            </a:r>
          </a:p>
          <a:p>
            <a:endParaRPr lang="en-US" dirty="0"/>
          </a:p>
          <a:p>
            <a:r>
              <a:rPr lang="en-US" dirty="0"/>
              <a:t>• The loan contract with the IRRRB was signed by former Mayor Josh Carlson and Linda Keith. No one from TEDA was a party to the grant, nor did TEDA review the invoices submitted under the loan agreement.  In fact,  Linda Keith had insisted that everything be run through city hall under her authority and that TEDA NOT MANAGE THE GRANT/LOAN. </a:t>
            </a:r>
          </a:p>
          <a:p>
            <a:endParaRPr lang="en-US" dirty="0"/>
          </a:p>
        </p:txBody>
      </p:sp>
      <p:pic>
        <p:nvPicPr>
          <p:cNvPr id="5" name="Picture 4">
            <a:extLst>
              <a:ext uri="{FF2B5EF4-FFF2-40B4-BE49-F238E27FC236}">
                <a16:creationId xmlns:a16="http://schemas.microsoft.com/office/drawing/2014/main" id="{35CD8972-52B0-594D-86E5-CA65550C5EE9}"/>
              </a:ext>
            </a:extLst>
          </p:cNvPr>
          <p:cNvPicPr>
            <a:picLocks noChangeAspect="1"/>
          </p:cNvPicPr>
          <p:nvPr/>
        </p:nvPicPr>
        <p:blipFill>
          <a:blip r:embed="rId3"/>
          <a:stretch>
            <a:fillRect/>
          </a:stretch>
        </p:blipFill>
        <p:spPr>
          <a:xfrm>
            <a:off x="1037969" y="58357"/>
            <a:ext cx="7181122" cy="6821441"/>
          </a:xfrm>
          <a:prstGeom prst="rect">
            <a:avLst/>
          </a:prstGeom>
        </p:spPr>
      </p:pic>
    </p:spTree>
    <p:extLst>
      <p:ext uri="{BB962C8B-B14F-4D97-AF65-F5344CB8AC3E}">
        <p14:creationId xmlns:p14="http://schemas.microsoft.com/office/powerpoint/2010/main" val="3145959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EEFA4C-4E0E-814F-B5A7-61A8DE62AF03}"/>
              </a:ext>
            </a:extLst>
          </p:cNvPr>
          <p:cNvPicPr>
            <a:picLocks noChangeAspect="1"/>
          </p:cNvPicPr>
          <p:nvPr/>
        </p:nvPicPr>
        <p:blipFill>
          <a:blip r:embed="rId2"/>
          <a:stretch>
            <a:fillRect/>
          </a:stretch>
        </p:blipFill>
        <p:spPr>
          <a:xfrm>
            <a:off x="-240255" y="-6553056"/>
            <a:ext cx="9701179" cy="12554465"/>
          </a:xfrm>
          <a:prstGeom prst="rect">
            <a:avLst/>
          </a:prstGeom>
        </p:spPr>
      </p:pic>
      <p:sp>
        <p:nvSpPr>
          <p:cNvPr id="6" name="TextBox 5">
            <a:extLst>
              <a:ext uri="{FF2B5EF4-FFF2-40B4-BE49-F238E27FC236}">
                <a16:creationId xmlns:a16="http://schemas.microsoft.com/office/drawing/2014/main" id="{459508E2-6BCB-CB47-BC1C-E2B732F88174}"/>
              </a:ext>
            </a:extLst>
          </p:cNvPr>
          <p:cNvSpPr txBox="1"/>
          <p:nvPr/>
        </p:nvSpPr>
        <p:spPr>
          <a:xfrm>
            <a:off x="977462" y="707459"/>
            <a:ext cx="8357337" cy="461665"/>
          </a:xfrm>
          <a:prstGeom prst="rect">
            <a:avLst/>
          </a:prstGeom>
          <a:noFill/>
        </p:spPr>
        <p:txBody>
          <a:bodyPr wrap="square" rtlCol="0">
            <a:spAutoFit/>
          </a:bodyPr>
          <a:lstStyle/>
          <a:p>
            <a:r>
              <a:rPr lang="en-US" sz="2400" dirty="0"/>
              <a:t>IRRRB-required supporting documentation per contract</a:t>
            </a:r>
          </a:p>
        </p:txBody>
      </p:sp>
      <p:sp>
        <p:nvSpPr>
          <p:cNvPr id="7" name="TextBox 6">
            <a:extLst>
              <a:ext uri="{FF2B5EF4-FFF2-40B4-BE49-F238E27FC236}">
                <a16:creationId xmlns:a16="http://schemas.microsoft.com/office/drawing/2014/main" id="{1513E097-7E49-AC4D-82F3-EAB3155CF99F}"/>
              </a:ext>
            </a:extLst>
          </p:cNvPr>
          <p:cNvSpPr txBox="1"/>
          <p:nvPr/>
        </p:nvSpPr>
        <p:spPr>
          <a:xfrm>
            <a:off x="8650015" y="1566045"/>
            <a:ext cx="2669628" cy="4524315"/>
          </a:xfrm>
          <a:prstGeom prst="rect">
            <a:avLst/>
          </a:prstGeom>
          <a:noFill/>
        </p:spPr>
        <p:txBody>
          <a:bodyPr wrap="square" rtlCol="0">
            <a:spAutoFit/>
          </a:bodyPr>
          <a:lstStyle/>
          <a:p>
            <a:r>
              <a:rPr lang="en-US" dirty="0"/>
              <a:t>IRRRB grant administrator Chris </a:t>
            </a:r>
            <a:r>
              <a:rPr lang="en-US" dirty="0" err="1"/>
              <a:t>Ismil</a:t>
            </a:r>
            <a:r>
              <a:rPr lang="en-US" dirty="0"/>
              <a:t> reviewed the loan processing and found it compliant with agency requirements and the grant contract.  The IRRRB issued the full grant payment to the city in August, 2017, and the grant was closed out.</a:t>
            </a:r>
          </a:p>
          <a:p>
            <a:endParaRPr lang="en-US" dirty="0"/>
          </a:p>
          <a:p>
            <a:r>
              <a:rPr lang="en-US" dirty="0"/>
              <a:t>NO ISSUES WITH LOAN COMPLIANCE WERE RAISED BY THE IRRRB THAT EVER CAME TO TEDA.</a:t>
            </a:r>
          </a:p>
        </p:txBody>
      </p:sp>
    </p:spTree>
    <p:extLst>
      <p:ext uri="{BB962C8B-B14F-4D97-AF65-F5344CB8AC3E}">
        <p14:creationId xmlns:p14="http://schemas.microsoft.com/office/powerpoint/2010/main" val="561963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BECAC-5089-5A49-A185-5B807AF1390F}"/>
              </a:ext>
            </a:extLst>
          </p:cNvPr>
          <p:cNvSpPr>
            <a:spLocks noGrp="1"/>
          </p:cNvSpPr>
          <p:nvPr>
            <p:ph type="title"/>
          </p:nvPr>
        </p:nvSpPr>
        <p:spPr>
          <a:xfrm>
            <a:off x="1608087" y="628363"/>
            <a:ext cx="8828688" cy="622370"/>
          </a:xfrm>
        </p:spPr>
        <p:txBody>
          <a:bodyPr>
            <a:normAutofit fontScale="90000"/>
          </a:bodyPr>
          <a:lstStyle/>
          <a:p>
            <a:r>
              <a:rPr lang="en-US" dirty="0"/>
              <a:t>So let’s examine </a:t>
            </a:r>
            <a:r>
              <a:rPr lang="en-US" dirty="0" err="1"/>
              <a:t>mr.</a:t>
            </a:r>
            <a:r>
              <a:rPr lang="en-US" dirty="0"/>
              <a:t> Altenburg’s claims</a:t>
            </a:r>
          </a:p>
        </p:txBody>
      </p:sp>
      <p:sp>
        <p:nvSpPr>
          <p:cNvPr id="4" name="TextBox 3">
            <a:extLst>
              <a:ext uri="{FF2B5EF4-FFF2-40B4-BE49-F238E27FC236}">
                <a16:creationId xmlns:a16="http://schemas.microsoft.com/office/drawing/2014/main" id="{A73A630E-1A66-6C48-973E-9B0939B12A5B}"/>
              </a:ext>
            </a:extLst>
          </p:cNvPr>
          <p:cNvSpPr txBox="1"/>
          <p:nvPr/>
        </p:nvSpPr>
        <p:spPr>
          <a:xfrm>
            <a:off x="1608087" y="1481959"/>
            <a:ext cx="4078010" cy="3970318"/>
          </a:xfrm>
          <a:prstGeom prst="rect">
            <a:avLst/>
          </a:prstGeom>
          <a:noFill/>
        </p:spPr>
        <p:txBody>
          <a:bodyPr wrap="square" rtlCol="0">
            <a:spAutoFit/>
          </a:bodyPr>
          <a:lstStyle/>
          <a:p>
            <a:r>
              <a:rPr lang="en-US" dirty="0"/>
              <a:t>Claim:</a:t>
            </a:r>
          </a:p>
          <a:p>
            <a:r>
              <a:rPr lang="en-US" dirty="0"/>
              <a:t>“The city’s attorney after being informed of the entire history behind the loan then instructed Clerk/Treasurer Linda Keith to submit those concerns to the State Auditor.” </a:t>
            </a:r>
          </a:p>
          <a:p>
            <a:endParaRPr lang="en-US" dirty="0"/>
          </a:p>
          <a:p>
            <a:r>
              <a:rPr lang="en-US" dirty="0"/>
              <a:t>Claim: </a:t>
            </a:r>
          </a:p>
          <a:p>
            <a:r>
              <a:rPr lang="en-US" dirty="0"/>
              <a:t>“Under T.E.D.A. President Marshall </a:t>
            </a:r>
            <a:r>
              <a:rPr lang="en-US" dirty="0" err="1"/>
              <a:t>Helmberger</a:t>
            </a:r>
            <a:r>
              <a:rPr lang="en-US" dirty="0"/>
              <a:t>, a letter was sent to the City council from T.E.D.A. recommending the City approve the loan to </a:t>
            </a:r>
            <a:r>
              <a:rPr lang="en-US" dirty="0" err="1"/>
              <a:t>Kringstad</a:t>
            </a:r>
            <a:r>
              <a:rPr lang="en-US" dirty="0"/>
              <a:t>, stating that the application for the loan met all the loan requirements.”</a:t>
            </a:r>
          </a:p>
        </p:txBody>
      </p:sp>
      <p:sp>
        <p:nvSpPr>
          <p:cNvPr id="6" name="TextBox 5">
            <a:extLst>
              <a:ext uri="{FF2B5EF4-FFF2-40B4-BE49-F238E27FC236}">
                <a16:creationId xmlns:a16="http://schemas.microsoft.com/office/drawing/2014/main" id="{A9A9AD62-23A4-F046-9C04-87891C62A3B1}"/>
              </a:ext>
            </a:extLst>
          </p:cNvPr>
          <p:cNvSpPr txBox="1"/>
          <p:nvPr/>
        </p:nvSpPr>
        <p:spPr>
          <a:xfrm>
            <a:off x="6022431" y="1481062"/>
            <a:ext cx="4340775" cy="4524315"/>
          </a:xfrm>
          <a:prstGeom prst="rect">
            <a:avLst/>
          </a:prstGeom>
          <a:noFill/>
        </p:spPr>
        <p:txBody>
          <a:bodyPr wrap="square" rtlCol="0">
            <a:spAutoFit/>
          </a:bodyPr>
          <a:lstStyle/>
          <a:p>
            <a:r>
              <a:rPr lang="en-US" dirty="0"/>
              <a:t>Reality:</a:t>
            </a:r>
          </a:p>
          <a:p>
            <a:r>
              <a:rPr lang="en-US" dirty="0"/>
              <a:t>City Attorney Andy Peterson has denied in writing that he ever instructed Ms. Keith to submit her concerns to the auditor. </a:t>
            </a:r>
          </a:p>
          <a:p>
            <a:endParaRPr lang="en-US" dirty="0"/>
          </a:p>
          <a:p>
            <a:endParaRPr lang="en-US" dirty="0"/>
          </a:p>
          <a:p>
            <a:endParaRPr lang="en-US" dirty="0"/>
          </a:p>
          <a:p>
            <a:r>
              <a:rPr lang="en-US" dirty="0"/>
              <a:t>Reality:</a:t>
            </a:r>
          </a:p>
          <a:p>
            <a:r>
              <a:rPr lang="en-US" dirty="0"/>
              <a:t>It’s unclear what letter Mr. Altenburg is referring to.  If he is referring to the Findings issued by the TEDA board, the board documented that the project involved more than an adequate amount of eligible uses and the 50-percent equity requirement, which were the only actual requirements in the guidelines. </a:t>
            </a:r>
          </a:p>
        </p:txBody>
      </p:sp>
    </p:spTree>
    <p:extLst>
      <p:ext uri="{BB962C8B-B14F-4D97-AF65-F5344CB8AC3E}">
        <p14:creationId xmlns:p14="http://schemas.microsoft.com/office/powerpoint/2010/main" val="3568135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F87D7B-BAD0-0842-9E61-B5B3B82E47EC}"/>
              </a:ext>
            </a:extLst>
          </p:cNvPr>
          <p:cNvSpPr txBox="1"/>
          <p:nvPr/>
        </p:nvSpPr>
        <p:spPr>
          <a:xfrm>
            <a:off x="1608087" y="819811"/>
            <a:ext cx="4046479" cy="2932381"/>
          </a:xfrm>
          <a:prstGeom prst="rect">
            <a:avLst/>
          </a:prstGeom>
          <a:noFill/>
        </p:spPr>
        <p:txBody>
          <a:bodyPr wrap="square" rtlCol="0">
            <a:spAutoFit/>
          </a:bodyPr>
          <a:lstStyle/>
          <a:p>
            <a:r>
              <a:rPr lang="en-US" dirty="0"/>
              <a:t>Claim:</a:t>
            </a:r>
          </a:p>
          <a:p>
            <a:r>
              <a:rPr lang="en-US" dirty="0"/>
              <a:t>“…and the City approved the loan based on that false letter.”</a:t>
            </a:r>
          </a:p>
          <a:p>
            <a:endParaRPr lang="en-US" dirty="0"/>
          </a:p>
          <a:p>
            <a:endParaRPr lang="en-US" dirty="0"/>
          </a:p>
          <a:p>
            <a:endParaRPr lang="en-US" dirty="0"/>
          </a:p>
          <a:p>
            <a:r>
              <a:rPr lang="en-US" dirty="0"/>
              <a:t>Claim: </a:t>
            </a:r>
          </a:p>
          <a:p>
            <a:r>
              <a:rPr lang="en-US" dirty="0"/>
              <a:t>“The application did not meet any of the loan requirements.” </a:t>
            </a:r>
          </a:p>
          <a:p>
            <a:endParaRPr lang="en-US" dirty="0"/>
          </a:p>
        </p:txBody>
      </p:sp>
      <p:sp>
        <p:nvSpPr>
          <p:cNvPr id="3" name="TextBox 2">
            <a:extLst>
              <a:ext uri="{FF2B5EF4-FFF2-40B4-BE49-F238E27FC236}">
                <a16:creationId xmlns:a16="http://schemas.microsoft.com/office/drawing/2014/main" id="{746FE7FC-E3C2-F348-88B4-4B9B8B24EB44}"/>
              </a:ext>
            </a:extLst>
          </p:cNvPr>
          <p:cNvSpPr txBox="1"/>
          <p:nvPr/>
        </p:nvSpPr>
        <p:spPr>
          <a:xfrm>
            <a:off x="6159065" y="766359"/>
            <a:ext cx="4677101" cy="5355312"/>
          </a:xfrm>
          <a:prstGeom prst="rect">
            <a:avLst/>
          </a:prstGeom>
          <a:noFill/>
        </p:spPr>
        <p:txBody>
          <a:bodyPr wrap="square" rtlCol="0">
            <a:spAutoFit/>
          </a:bodyPr>
          <a:lstStyle/>
          <a:p>
            <a:r>
              <a:rPr lang="en-US" dirty="0"/>
              <a:t>Reality:</a:t>
            </a:r>
          </a:p>
          <a:p>
            <a:r>
              <a:rPr lang="en-US" dirty="0"/>
              <a:t>Mr. Altenburg has presented no evidence that the Findings were inaccurate. In fact, they were thoroughly documented with records available in city files. </a:t>
            </a:r>
          </a:p>
          <a:p>
            <a:endParaRPr lang="en-US" dirty="0"/>
          </a:p>
          <a:p>
            <a:r>
              <a:rPr lang="en-US" dirty="0"/>
              <a:t>Reality:</a:t>
            </a:r>
          </a:p>
          <a:p>
            <a:r>
              <a:rPr lang="en-US" dirty="0"/>
              <a:t>This false statement has already been debunked. The project complied with all requirements for eligible uses and equity percentage (as documented by the TEDA board) and ranked highly on the vast majority of the review criteria, including demonstrated repayment ability, equity requirement, management capability, marketing plan, leveraging of other funds, job creation/retention, economic impact on area, and availability of funds. </a:t>
            </a:r>
          </a:p>
          <a:p>
            <a:endParaRPr lang="en-US" dirty="0"/>
          </a:p>
          <a:p>
            <a:endParaRPr lang="en-US" dirty="0"/>
          </a:p>
        </p:txBody>
      </p:sp>
    </p:spTree>
    <p:extLst>
      <p:ext uri="{BB962C8B-B14F-4D97-AF65-F5344CB8AC3E}">
        <p14:creationId xmlns:p14="http://schemas.microsoft.com/office/powerpoint/2010/main" val="1108351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52A421-0AD3-7947-989F-489DAC31A1DC}"/>
              </a:ext>
            </a:extLst>
          </p:cNvPr>
          <p:cNvSpPr/>
          <p:nvPr/>
        </p:nvSpPr>
        <p:spPr>
          <a:xfrm>
            <a:off x="1460948" y="441436"/>
            <a:ext cx="4466903" cy="5078313"/>
          </a:xfrm>
          <a:prstGeom prst="rect">
            <a:avLst/>
          </a:prstGeom>
        </p:spPr>
        <p:txBody>
          <a:bodyPr wrap="square">
            <a:spAutoFit/>
          </a:bodyPr>
          <a:lstStyle/>
          <a:p>
            <a:r>
              <a:rPr lang="en-US" dirty="0"/>
              <a:t>Claim:</a:t>
            </a:r>
          </a:p>
          <a:p>
            <a:r>
              <a:rPr lang="en-US" dirty="0"/>
              <a:t>“The inconsistencies with the T.E.D.A. loan were also noted by the City’s auditors who requested it be examined by the City’s attorney.”</a:t>
            </a:r>
          </a:p>
          <a:p>
            <a:endParaRPr lang="en-US" dirty="0"/>
          </a:p>
          <a:p>
            <a:endParaRPr lang="en-US" dirty="0"/>
          </a:p>
          <a:p>
            <a:endParaRPr lang="en-US" dirty="0"/>
          </a:p>
          <a:p>
            <a:endParaRPr lang="en-US" dirty="0"/>
          </a:p>
          <a:p>
            <a:endParaRPr lang="en-US" dirty="0"/>
          </a:p>
          <a:p>
            <a:endParaRPr lang="en-US" dirty="0"/>
          </a:p>
          <a:p>
            <a:r>
              <a:rPr lang="en-US" dirty="0"/>
              <a:t>Claim:</a:t>
            </a:r>
          </a:p>
          <a:p>
            <a:r>
              <a:rPr lang="en-US" dirty="0"/>
              <a:t>“A reimbursed invoice from the architect states that it is final payment for his interest in the Tower Harbors Shores LLC partnership, which it is illegal to use public funds to buy out partners.” </a:t>
            </a:r>
          </a:p>
          <a:p>
            <a:endParaRPr lang="en-US" dirty="0"/>
          </a:p>
        </p:txBody>
      </p:sp>
      <p:sp>
        <p:nvSpPr>
          <p:cNvPr id="3" name="Rectangle 2">
            <a:extLst>
              <a:ext uri="{FF2B5EF4-FFF2-40B4-BE49-F238E27FC236}">
                <a16:creationId xmlns:a16="http://schemas.microsoft.com/office/drawing/2014/main" id="{7BC8F2DE-34D3-1D42-A14F-DE7377517DF7}"/>
              </a:ext>
            </a:extLst>
          </p:cNvPr>
          <p:cNvSpPr/>
          <p:nvPr/>
        </p:nvSpPr>
        <p:spPr>
          <a:xfrm>
            <a:off x="6201089" y="283789"/>
            <a:ext cx="5097531" cy="6463308"/>
          </a:xfrm>
          <a:prstGeom prst="rect">
            <a:avLst/>
          </a:prstGeom>
        </p:spPr>
        <p:txBody>
          <a:bodyPr wrap="square">
            <a:spAutoFit/>
          </a:bodyPr>
          <a:lstStyle/>
          <a:p>
            <a:r>
              <a:rPr lang="en-US" dirty="0"/>
              <a:t>Reality:</a:t>
            </a:r>
          </a:p>
          <a:p>
            <a:r>
              <a:rPr lang="en-US" dirty="0"/>
              <a:t>The auditor, during review of 2017 finances, noted that the city had done an inadequate job of documenting why the clerk-treasurer paid out reimbursement differently than described in the grant agreement.  In fact, she paid out more than the loan amount in error, and miscalculated interest  which was her mistake. The lack of documentation was Ms. Keith’s responsibility. TEDA had no requirement nor expectation to provide this documentation. </a:t>
            </a:r>
          </a:p>
          <a:p>
            <a:endParaRPr lang="en-US" dirty="0"/>
          </a:p>
          <a:p>
            <a:r>
              <a:rPr lang="en-US" dirty="0"/>
              <a:t>Reality:</a:t>
            </a:r>
          </a:p>
          <a:p>
            <a:r>
              <a:rPr lang="en-US" dirty="0"/>
              <a:t>THIS IS PROVABLY FALSE. The invoice in question makes no reference to a “buy-out,” but, in fact, referenced his decision not to become a partner in the project in the first place. </a:t>
            </a:r>
          </a:p>
          <a:p>
            <a:r>
              <a:rPr lang="en-US" dirty="0"/>
              <a:t>MR. THORBECK WAS NEVER A PARTNER IN EITHER TOWER VISION OR TOWER HARBOR SHORES AND MR. ALTENBURG AT NO TIME MADE ANY EFFORT TO VERIFY THIS KEY POINT.</a:t>
            </a:r>
          </a:p>
          <a:p>
            <a:r>
              <a:rPr lang="en-US" dirty="0">
                <a:solidFill>
                  <a:srgbClr val="0070C0"/>
                </a:solidFill>
              </a:rPr>
              <a:t>THIS IS THE DEFINITION OF “RECKLESS DISREGARD FOR THE TRUTH.”</a:t>
            </a:r>
          </a:p>
        </p:txBody>
      </p:sp>
    </p:spTree>
    <p:extLst>
      <p:ext uri="{BB962C8B-B14F-4D97-AF65-F5344CB8AC3E}">
        <p14:creationId xmlns:p14="http://schemas.microsoft.com/office/powerpoint/2010/main" val="3912704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306A87-BB89-DF41-B3B2-0C1F98D3955A}"/>
              </a:ext>
            </a:extLst>
          </p:cNvPr>
          <p:cNvSpPr txBox="1"/>
          <p:nvPr/>
        </p:nvSpPr>
        <p:spPr>
          <a:xfrm>
            <a:off x="1545027" y="798791"/>
            <a:ext cx="4298727" cy="4801314"/>
          </a:xfrm>
          <a:prstGeom prst="rect">
            <a:avLst/>
          </a:prstGeom>
          <a:noFill/>
        </p:spPr>
        <p:txBody>
          <a:bodyPr wrap="square" rtlCol="0">
            <a:spAutoFit/>
          </a:bodyPr>
          <a:lstStyle/>
          <a:p>
            <a:r>
              <a:rPr lang="en-US" dirty="0"/>
              <a:t>Claim:</a:t>
            </a:r>
          </a:p>
          <a:p>
            <a:r>
              <a:rPr lang="en-US" dirty="0"/>
              <a:t>The State currently has an open and active investigation into the misappropriation of public funds and fraud, allegedly committed by </a:t>
            </a:r>
            <a:r>
              <a:rPr lang="en-US" dirty="0" err="1"/>
              <a:t>Kringstad</a:t>
            </a:r>
            <a:r>
              <a:rPr lang="en-US" dirty="0"/>
              <a:t> and </a:t>
            </a:r>
            <a:r>
              <a:rPr lang="en-US" dirty="0" err="1"/>
              <a:t>Helmberger</a:t>
            </a:r>
            <a:r>
              <a:rPr lang="en-US" dirty="0"/>
              <a:t>.” </a:t>
            </a:r>
          </a:p>
          <a:p>
            <a:endParaRPr lang="en-US" dirty="0"/>
          </a:p>
          <a:p>
            <a:endParaRPr lang="en-US" dirty="0"/>
          </a:p>
          <a:p>
            <a:endParaRPr lang="en-US" dirty="0"/>
          </a:p>
          <a:p>
            <a:endParaRPr lang="en-US" dirty="0"/>
          </a:p>
          <a:p>
            <a:endParaRPr lang="en-US" dirty="0"/>
          </a:p>
          <a:p>
            <a:r>
              <a:rPr lang="en-US" dirty="0"/>
              <a:t>Claim:</a:t>
            </a:r>
          </a:p>
          <a:p>
            <a:r>
              <a:rPr lang="en-US" dirty="0"/>
              <a:t>“Mandatory Reporting Requirements for Local Government Officials and Employees, Minnesota Statute section 609.456, </a:t>
            </a:r>
            <a:r>
              <a:rPr lang="en-US" dirty="0" err="1"/>
              <a:t>subd</a:t>
            </a:r>
            <a:r>
              <a:rPr lang="en-US" dirty="0"/>
              <a:t>. 1 makes it illegal for any person listed in that statute to not report fraud.” </a:t>
            </a:r>
          </a:p>
          <a:p>
            <a:endParaRPr lang="en-US" dirty="0"/>
          </a:p>
        </p:txBody>
      </p:sp>
      <p:sp>
        <p:nvSpPr>
          <p:cNvPr id="4" name="TextBox 3">
            <a:extLst>
              <a:ext uri="{FF2B5EF4-FFF2-40B4-BE49-F238E27FC236}">
                <a16:creationId xmlns:a16="http://schemas.microsoft.com/office/drawing/2014/main" id="{DECE4FD5-E9DB-544E-BE75-373F0874A493}"/>
              </a:ext>
            </a:extLst>
          </p:cNvPr>
          <p:cNvSpPr txBox="1"/>
          <p:nvPr/>
        </p:nvSpPr>
        <p:spPr>
          <a:xfrm>
            <a:off x="6117020" y="788261"/>
            <a:ext cx="4487913" cy="5909310"/>
          </a:xfrm>
          <a:prstGeom prst="rect">
            <a:avLst/>
          </a:prstGeom>
          <a:noFill/>
        </p:spPr>
        <p:txBody>
          <a:bodyPr wrap="square" rtlCol="0">
            <a:spAutoFit/>
          </a:bodyPr>
          <a:lstStyle/>
          <a:p>
            <a:r>
              <a:rPr lang="en-US" dirty="0"/>
              <a:t>Reality:</a:t>
            </a:r>
          </a:p>
          <a:p>
            <a:r>
              <a:rPr lang="en-US" dirty="0"/>
              <a:t>Mr.  Altenburg has no evidence that the auditor has an active investigation.  No one Mr.  Altenburg has accused of wrongdoing has been contacted by the auditor four months after filing his complaint— and the auditor has no actual evidence of wrongdoing, only evidence of Mr.  Altenburg’s vivid imagination and extreme bias. </a:t>
            </a:r>
          </a:p>
          <a:p>
            <a:endParaRPr lang="en-US" dirty="0"/>
          </a:p>
          <a:p>
            <a:r>
              <a:rPr lang="en-US" dirty="0"/>
              <a:t>Reality:</a:t>
            </a:r>
          </a:p>
          <a:p>
            <a:r>
              <a:rPr lang="en-US" dirty="0"/>
              <a:t>Mr.  Altenburg has misstated this law, which makes no reference to “fraud” and could not apply to anyone on TEDA nor to Mr. </a:t>
            </a:r>
            <a:r>
              <a:rPr lang="en-US" dirty="0" err="1"/>
              <a:t>Kringstad</a:t>
            </a:r>
            <a:r>
              <a:rPr lang="en-US" dirty="0"/>
              <a:t> during the period in question. Mr.  Altenburg has made it clear that his real objective is protecting himself from accountability by falsely claiming he’s a whistleblower. In fact, he’s engaging in defamation against TEDA, myself, and Mr. </a:t>
            </a:r>
            <a:r>
              <a:rPr lang="en-US" dirty="0" err="1"/>
              <a:t>Kringstad</a:t>
            </a:r>
            <a:r>
              <a:rPr lang="en-US" dirty="0"/>
              <a:t>. His actions are unethical. </a:t>
            </a:r>
          </a:p>
        </p:txBody>
      </p:sp>
    </p:spTree>
    <p:extLst>
      <p:ext uri="{BB962C8B-B14F-4D97-AF65-F5344CB8AC3E}">
        <p14:creationId xmlns:p14="http://schemas.microsoft.com/office/powerpoint/2010/main" val="622868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564251-5B86-1B4B-8189-3100FC0F1043}"/>
              </a:ext>
            </a:extLst>
          </p:cNvPr>
          <p:cNvSpPr txBox="1"/>
          <p:nvPr/>
        </p:nvSpPr>
        <p:spPr>
          <a:xfrm>
            <a:off x="1471448" y="1618593"/>
            <a:ext cx="9144000" cy="3231654"/>
          </a:xfrm>
          <a:prstGeom prst="rect">
            <a:avLst/>
          </a:prstGeom>
          <a:noFill/>
        </p:spPr>
        <p:txBody>
          <a:bodyPr wrap="square" rtlCol="0">
            <a:spAutoFit/>
          </a:bodyPr>
          <a:lstStyle/>
          <a:p>
            <a:endParaRPr lang="en-US" sz="2000" dirty="0"/>
          </a:p>
          <a:p>
            <a:endParaRPr lang="en-US" sz="2000" dirty="0"/>
          </a:p>
          <a:p>
            <a:endParaRPr lang="en-US" sz="2000"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6" name="Title 1">
            <a:extLst>
              <a:ext uri="{FF2B5EF4-FFF2-40B4-BE49-F238E27FC236}">
                <a16:creationId xmlns:a16="http://schemas.microsoft.com/office/drawing/2014/main" id="{AE80C195-5D70-0844-ADA0-C1C446E7A7BE}"/>
              </a:ext>
            </a:extLst>
          </p:cNvPr>
          <p:cNvSpPr>
            <a:spLocks noGrp="1"/>
          </p:cNvSpPr>
          <p:nvPr>
            <p:ph type="title"/>
          </p:nvPr>
        </p:nvSpPr>
        <p:spPr>
          <a:xfrm>
            <a:off x="1590008" y="207952"/>
            <a:ext cx="8762685" cy="646331"/>
          </a:xfrm>
        </p:spPr>
        <p:txBody>
          <a:bodyPr>
            <a:normAutofit fontScale="90000"/>
          </a:bodyPr>
          <a:lstStyle/>
          <a:p>
            <a:r>
              <a:rPr lang="en-US" sz="2600" dirty="0"/>
              <a:t>SUMMARY OF ISSUEs SURROUNDING TEDA/THS LOAN</a:t>
            </a:r>
          </a:p>
        </p:txBody>
      </p:sp>
      <p:sp>
        <p:nvSpPr>
          <p:cNvPr id="7" name="Rectangle 6">
            <a:extLst>
              <a:ext uri="{FF2B5EF4-FFF2-40B4-BE49-F238E27FC236}">
                <a16:creationId xmlns:a16="http://schemas.microsoft.com/office/drawing/2014/main" id="{5F3FD5FC-4209-FA4B-9351-FAF95341E726}"/>
              </a:ext>
            </a:extLst>
          </p:cNvPr>
          <p:cNvSpPr/>
          <p:nvPr/>
        </p:nvSpPr>
        <p:spPr>
          <a:xfrm>
            <a:off x="1590008" y="1003768"/>
            <a:ext cx="8762684" cy="5940088"/>
          </a:xfrm>
          <a:prstGeom prst="rect">
            <a:avLst/>
          </a:prstGeom>
        </p:spPr>
        <p:txBody>
          <a:bodyPr wrap="square">
            <a:spAutoFit/>
          </a:bodyPr>
          <a:lstStyle/>
          <a:p>
            <a:r>
              <a:rPr lang="en-US" sz="2000" dirty="0"/>
              <a:t>• The harbor town home concept was developed and advanced by the Tower Harbor Committee, comprised of Steve Altenburg, Linda Keith, and Josh Carlson</a:t>
            </a:r>
          </a:p>
          <a:p>
            <a:endParaRPr lang="en-US" sz="2000" dirty="0"/>
          </a:p>
          <a:p>
            <a:r>
              <a:rPr lang="en-US" sz="2000" dirty="0"/>
              <a:t>• TEDA became involved in 2017 in an effort to obtain IRRRB funds to advance the project which had struggled to obtain sufficient start-up investment capital.</a:t>
            </a:r>
          </a:p>
          <a:p>
            <a:r>
              <a:rPr lang="en-US" sz="2000" dirty="0"/>
              <a:t>Obtaining IRRRB funds was contingent on loan approval.</a:t>
            </a:r>
          </a:p>
          <a:p>
            <a:endParaRPr lang="en-US" sz="2000" dirty="0"/>
          </a:p>
          <a:p>
            <a:r>
              <a:rPr lang="en-US" sz="2000" dirty="0"/>
              <a:t>• Loan clearly met the actual requirements of the guidelines and ranked strongly on most review criteria. Mr.  Altenburg’s claims to the contrary are false and lack any documentary support. IRRRB raised no issues with legal compliance per guidelines.</a:t>
            </a:r>
          </a:p>
          <a:p>
            <a:endParaRPr lang="en-US" sz="2000" dirty="0"/>
          </a:p>
          <a:p>
            <a:r>
              <a:rPr lang="en-US" sz="2000" dirty="0"/>
              <a:t>• TEDA fulfilled its due diligence by reviewing financials to confirm that developers met the requirements of the loan.  This was fully documented.</a:t>
            </a:r>
          </a:p>
          <a:p>
            <a:endParaRPr lang="en-US" sz="2000" dirty="0"/>
          </a:p>
          <a:p>
            <a:r>
              <a:rPr lang="en-US" sz="2000" dirty="0"/>
              <a:t>• Claim of improper buy-out is false and without foundation.</a:t>
            </a:r>
          </a:p>
          <a:p>
            <a:endParaRPr lang="en-US" sz="2000" dirty="0"/>
          </a:p>
          <a:p>
            <a:r>
              <a:rPr lang="en-US" sz="2000" dirty="0"/>
              <a:t>• City has benefitted financially from the grant, since some loan proceeds and interest have been repaid and loan will be repaid in full if the project moves forward.</a:t>
            </a:r>
          </a:p>
        </p:txBody>
      </p:sp>
    </p:spTree>
    <p:extLst>
      <p:ext uri="{BB962C8B-B14F-4D97-AF65-F5344CB8AC3E}">
        <p14:creationId xmlns:p14="http://schemas.microsoft.com/office/powerpoint/2010/main" val="1100694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A0B7261-9D64-5642-BC31-37B42747D4C2}"/>
              </a:ext>
            </a:extLst>
          </p:cNvPr>
          <p:cNvSpPr txBox="1">
            <a:spLocks/>
          </p:cNvSpPr>
          <p:nvPr/>
        </p:nvSpPr>
        <p:spPr>
          <a:xfrm>
            <a:off x="1714658" y="572849"/>
            <a:ext cx="8762684" cy="604311"/>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fontScale="82500" lnSpcReduction="20000"/>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en-US" sz="2600" dirty="0"/>
              <a:t>OPTIONS TO ADDRESS MR. ALTENBURG’S DEFAMATION</a:t>
            </a:r>
          </a:p>
        </p:txBody>
      </p:sp>
      <p:sp>
        <p:nvSpPr>
          <p:cNvPr id="6" name="Rectangle 5">
            <a:extLst>
              <a:ext uri="{FF2B5EF4-FFF2-40B4-BE49-F238E27FC236}">
                <a16:creationId xmlns:a16="http://schemas.microsoft.com/office/drawing/2014/main" id="{C3CDD12E-3CA7-A64F-ADB0-A1B9CACFC4A7}"/>
              </a:ext>
            </a:extLst>
          </p:cNvPr>
          <p:cNvSpPr/>
          <p:nvPr/>
        </p:nvSpPr>
        <p:spPr>
          <a:xfrm>
            <a:off x="1714657" y="1316116"/>
            <a:ext cx="8762684" cy="5355312"/>
          </a:xfrm>
          <a:prstGeom prst="rect">
            <a:avLst/>
          </a:prstGeom>
        </p:spPr>
        <p:txBody>
          <a:bodyPr wrap="square">
            <a:spAutoFit/>
          </a:bodyPr>
          <a:lstStyle/>
          <a:p>
            <a:r>
              <a:rPr lang="en-US" dirty="0"/>
              <a:t>• Recommend that the city council issue a letter of reprimand to Mr.  Altenburg for his defamatory statements against TEDA and require that he issue a public apology at an upcoming city council meeting and submit a retraction of his false claims that appeared in the Tower News on Sept. 13.</a:t>
            </a:r>
          </a:p>
          <a:p>
            <a:endParaRPr lang="en-US" dirty="0"/>
          </a:p>
          <a:p>
            <a:r>
              <a:rPr lang="en-US" dirty="0"/>
              <a:t>• That TEDA submit a retraction demand letter to the Tower News seeking redress for the false article which they published on Sept. 13. </a:t>
            </a:r>
          </a:p>
          <a:p>
            <a:endParaRPr lang="en-US" dirty="0"/>
          </a:p>
          <a:p>
            <a:r>
              <a:rPr lang="en-US" dirty="0"/>
              <a:t>• Submit this presentation to the state auditor along with a recommendation that he investigate a possible abuse of the state’s whistleblower statutes.  </a:t>
            </a:r>
            <a:r>
              <a:rPr lang="en-US" b="1" dirty="0">
                <a:solidFill>
                  <a:srgbClr val="0070C0"/>
                </a:solidFill>
              </a:rPr>
              <a:t>Minn. Stat. 181.932, </a:t>
            </a:r>
            <a:r>
              <a:rPr lang="en-US" b="1" dirty="0" err="1">
                <a:solidFill>
                  <a:srgbClr val="0070C0"/>
                </a:solidFill>
              </a:rPr>
              <a:t>Subd</a:t>
            </a:r>
            <a:r>
              <a:rPr lang="en-US" b="1" dirty="0">
                <a:solidFill>
                  <a:srgbClr val="0070C0"/>
                </a:solidFill>
              </a:rPr>
              <a:t>. 3 expressly DOES NOT permit an employee to make a “whistleblower report” knowing the report is false or is made in reckless disregard for the truth.</a:t>
            </a:r>
            <a:r>
              <a:rPr lang="en-US" dirty="0">
                <a:solidFill>
                  <a:srgbClr val="0070C0"/>
                </a:solidFill>
              </a:rPr>
              <a:t>  </a:t>
            </a:r>
            <a:r>
              <a:rPr lang="en-US" dirty="0"/>
              <a:t>While we cannot prove what Mr.  Altenburg believes, we can demonstrate that his false claims were made in “reckless disregard” for the truth.  Mr.  Altenburg never spoke to any of the individuals involved and interpreted every document in a reckless manner most unfavorable and unfair to those he hoped to defame. His actions came immediately following an election in which he lost to one of the subjects of his defamation, strongly suggesting his complaint was filed both out of animus and to obtain, under false pretenses, legal protections to which he was not entitled. His actions have harmed the interests of the city.</a:t>
            </a:r>
          </a:p>
        </p:txBody>
      </p:sp>
    </p:spTree>
    <p:extLst>
      <p:ext uri="{BB962C8B-B14F-4D97-AF65-F5344CB8AC3E}">
        <p14:creationId xmlns:p14="http://schemas.microsoft.com/office/powerpoint/2010/main" val="643530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67FE3-A31C-4448-AE0B-D4DA8901AC68}"/>
              </a:ext>
            </a:extLst>
          </p:cNvPr>
          <p:cNvSpPr>
            <a:spLocks noGrp="1"/>
          </p:cNvSpPr>
          <p:nvPr>
            <p:ph type="title"/>
          </p:nvPr>
        </p:nvSpPr>
        <p:spPr>
          <a:xfrm>
            <a:off x="2231136" y="340319"/>
            <a:ext cx="7729728" cy="1188720"/>
          </a:xfrm>
        </p:spPr>
        <p:txBody>
          <a:bodyPr>
            <a:normAutofit/>
          </a:bodyPr>
          <a:lstStyle/>
          <a:p>
            <a:r>
              <a:rPr lang="en-US" sz="3200" dirty="0"/>
              <a:t>A brief history</a:t>
            </a:r>
            <a:br>
              <a:rPr lang="en-US" dirty="0"/>
            </a:br>
            <a:r>
              <a:rPr lang="en-US" sz="2700" dirty="0"/>
              <a:t>Origins of the town home concept</a:t>
            </a:r>
          </a:p>
        </p:txBody>
      </p:sp>
      <p:pic>
        <p:nvPicPr>
          <p:cNvPr id="5" name="Content Placeholder 4">
            <a:extLst>
              <a:ext uri="{FF2B5EF4-FFF2-40B4-BE49-F238E27FC236}">
                <a16:creationId xmlns:a16="http://schemas.microsoft.com/office/drawing/2014/main" id="{C170EB60-1266-E840-8814-854FADD69DF1}"/>
              </a:ext>
            </a:extLst>
          </p:cNvPr>
          <p:cNvPicPr>
            <a:picLocks noGrp="1" noChangeAspect="1"/>
          </p:cNvPicPr>
          <p:nvPr>
            <p:ph idx="1"/>
          </p:nvPr>
        </p:nvPicPr>
        <p:blipFill>
          <a:blip r:embed="rId3"/>
          <a:stretch>
            <a:fillRect/>
          </a:stretch>
        </p:blipFill>
        <p:spPr>
          <a:xfrm>
            <a:off x="2231136" y="1607063"/>
            <a:ext cx="7060009" cy="4863306"/>
          </a:xfrm>
        </p:spPr>
      </p:pic>
      <p:sp>
        <p:nvSpPr>
          <p:cNvPr id="6" name="TextBox 5">
            <a:extLst>
              <a:ext uri="{FF2B5EF4-FFF2-40B4-BE49-F238E27FC236}">
                <a16:creationId xmlns:a16="http://schemas.microsoft.com/office/drawing/2014/main" id="{BC07D9D7-AF96-B243-998D-A93C913E139B}"/>
              </a:ext>
            </a:extLst>
          </p:cNvPr>
          <p:cNvSpPr txBox="1"/>
          <p:nvPr/>
        </p:nvSpPr>
        <p:spPr>
          <a:xfrm>
            <a:off x="9501354" y="1975945"/>
            <a:ext cx="1744717" cy="3970318"/>
          </a:xfrm>
          <a:prstGeom prst="rect">
            <a:avLst/>
          </a:prstGeom>
          <a:noFill/>
        </p:spPr>
        <p:txBody>
          <a:bodyPr wrap="square" rtlCol="0">
            <a:spAutoFit/>
          </a:bodyPr>
          <a:lstStyle/>
          <a:p>
            <a:r>
              <a:rPr lang="en-US" dirty="0"/>
              <a:t>The  town </a:t>
            </a:r>
          </a:p>
          <a:p>
            <a:r>
              <a:rPr lang="en-US" dirty="0"/>
              <a:t>home concept originated with the City of Tower’s Harbor Committee comprised of Steve Altenburg, Linda Keith, and Josh Carlson. They are the ones who recommended issuance of RFQ.</a:t>
            </a:r>
          </a:p>
        </p:txBody>
      </p:sp>
    </p:spTree>
    <p:extLst>
      <p:ext uri="{BB962C8B-B14F-4D97-AF65-F5344CB8AC3E}">
        <p14:creationId xmlns:p14="http://schemas.microsoft.com/office/powerpoint/2010/main" val="2588315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2EC67-4D05-5644-8BE0-7E20996CD6D0}"/>
              </a:ext>
            </a:extLst>
          </p:cNvPr>
          <p:cNvSpPr txBox="1">
            <a:spLocks/>
          </p:cNvSpPr>
          <p:nvPr/>
        </p:nvSpPr>
        <p:spPr>
          <a:xfrm>
            <a:off x="1714657" y="1098364"/>
            <a:ext cx="8762685" cy="646331"/>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fontScale="90000" lnSpcReduction="10000"/>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en-US" sz="2600" dirty="0"/>
              <a:t>QUESTIONS/RESPONSE</a:t>
            </a:r>
          </a:p>
        </p:txBody>
      </p:sp>
    </p:spTree>
    <p:extLst>
      <p:ext uri="{BB962C8B-B14F-4D97-AF65-F5344CB8AC3E}">
        <p14:creationId xmlns:p14="http://schemas.microsoft.com/office/powerpoint/2010/main" val="3741767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456EE-226C-614C-825C-CF9EC6D3519D}"/>
              </a:ext>
            </a:extLst>
          </p:cNvPr>
          <p:cNvSpPr>
            <a:spLocks noGrp="1"/>
          </p:cNvSpPr>
          <p:nvPr>
            <p:ph type="title"/>
          </p:nvPr>
        </p:nvSpPr>
        <p:spPr>
          <a:xfrm>
            <a:off x="2231136" y="439175"/>
            <a:ext cx="7729728" cy="1042784"/>
          </a:xfrm>
        </p:spPr>
        <p:txBody>
          <a:bodyPr>
            <a:normAutofit fontScale="90000"/>
          </a:bodyPr>
          <a:lstStyle/>
          <a:p>
            <a:r>
              <a:rPr lang="en-US" dirty="0"/>
              <a:t>Harbor committee accepts RFQ from </a:t>
            </a:r>
            <a:r>
              <a:rPr lang="en-US" dirty="0" err="1"/>
              <a:t>orlyn</a:t>
            </a:r>
            <a:r>
              <a:rPr lang="en-US" dirty="0"/>
              <a:t> </a:t>
            </a:r>
            <a:r>
              <a:rPr lang="en-US" dirty="0" err="1"/>
              <a:t>Kringstad’s</a:t>
            </a:r>
            <a:r>
              <a:rPr lang="en-US" dirty="0"/>
              <a:t> group in early 2016</a:t>
            </a:r>
          </a:p>
        </p:txBody>
      </p:sp>
      <p:sp>
        <p:nvSpPr>
          <p:cNvPr id="4" name="TextBox 3">
            <a:extLst>
              <a:ext uri="{FF2B5EF4-FFF2-40B4-BE49-F238E27FC236}">
                <a16:creationId xmlns:a16="http://schemas.microsoft.com/office/drawing/2014/main" id="{26D9B257-AEE2-E247-BFD2-FAA7A56AF6E6}"/>
              </a:ext>
            </a:extLst>
          </p:cNvPr>
          <p:cNvSpPr txBox="1"/>
          <p:nvPr/>
        </p:nvSpPr>
        <p:spPr>
          <a:xfrm>
            <a:off x="2217683" y="1734207"/>
            <a:ext cx="7756634" cy="3785652"/>
          </a:xfrm>
          <a:prstGeom prst="rect">
            <a:avLst/>
          </a:prstGeom>
          <a:noFill/>
        </p:spPr>
        <p:txBody>
          <a:bodyPr wrap="square" rtlCol="0">
            <a:spAutoFit/>
          </a:bodyPr>
          <a:lstStyle/>
          <a:p>
            <a:r>
              <a:rPr lang="en-US" sz="2000" dirty="0"/>
              <a:t>• Original plan called for the city to purchase development services from </a:t>
            </a:r>
            <a:r>
              <a:rPr lang="en-US" sz="2000" dirty="0" err="1"/>
              <a:t>Kringstad’s</a:t>
            </a:r>
            <a:r>
              <a:rPr lang="en-US" sz="2000" dirty="0"/>
              <a:t> group along with sales/marketing services by local realtors.</a:t>
            </a:r>
          </a:p>
          <a:p>
            <a:endParaRPr lang="en-US" sz="2000" dirty="0"/>
          </a:p>
          <a:p>
            <a:r>
              <a:rPr lang="en-US" sz="2000" dirty="0"/>
              <a:t>• Feb-March, 2016: Harbor Committee later changes its mind and requests </a:t>
            </a:r>
            <a:r>
              <a:rPr lang="en-US" sz="2000" dirty="0" err="1"/>
              <a:t>Kringstad’s</a:t>
            </a:r>
            <a:r>
              <a:rPr lang="en-US" sz="2000" dirty="0"/>
              <a:t> group to become lead developer on the town home project.  </a:t>
            </a:r>
            <a:r>
              <a:rPr lang="en-US" sz="2000" dirty="0" err="1"/>
              <a:t>Kringstad’s</a:t>
            </a:r>
            <a:r>
              <a:rPr lang="en-US" sz="2000" dirty="0"/>
              <a:t> group agrees, and a development agreement is drafted and eventually signed.</a:t>
            </a:r>
          </a:p>
          <a:p>
            <a:endParaRPr lang="en-US" sz="2000" dirty="0"/>
          </a:p>
          <a:p>
            <a:r>
              <a:rPr lang="en-US" sz="2000" dirty="0"/>
              <a:t>• Based on the city’s commitments, Tower Vision 2025 and Tower Harbor Shores are created as LLCs and begin search for investors.  About $160,000 in private development capital is raised, which fell short of the start-up funds required.</a:t>
            </a:r>
          </a:p>
        </p:txBody>
      </p:sp>
    </p:spTree>
    <p:extLst>
      <p:ext uri="{BB962C8B-B14F-4D97-AF65-F5344CB8AC3E}">
        <p14:creationId xmlns:p14="http://schemas.microsoft.com/office/powerpoint/2010/main" val="3775618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50055-A1E6-7646-8033-9B66ADFFD797}"/>
              </a:ext>
            </a:extLst>
          </p:cNvPr>
          <p:cNvSpPr>
            <a:spLocks noGrp="1"/>
          </p:cNvSpPr>
          <p:nvPr>
            <p:ph type="title"/>
          </p:nvPr>
        </p:nvSpPr>
        <p:spPr>
          <a:xfrm>
            <a:off x="2231136" y="659894"/>
            <a:ext cx="7729728" cy="1188720"/>
          </a:xfrm>
        </p:spPr>
        <p:txBody>
          <a:bodyPr>
            <a:normAutofit fontScale="90000"/>
          </a:bodyPr>
          <a:lstStyle/>
          <a:p>
            <a:r>
              <a:rPr lang="en-US" dirty="0"/>
              <a:t>January 2017: TEDA board re-engages, expanded to seven members</a:t>
            </a:r>
          </a:p>
        </p:txBody>
      </p:sp>
      <p:sp>
        <p:nvSpPr>
          <p:cNvPr id="3" name="TextBox 2">
            <a:extLst>
              <a:ext uri="{FF2B5EF4-FFF2-40B4-BE49-F238E27FC236}">
                <a16:creationId xmlns:a16="http://schemas.microsoft.com/office/drawing/2014/main" id="{87EA9BB4-AE4F-1B45-9581-C84EFFD3F1B2}"/>
              </a:ext>
            </a:extLst>
          </p:cNvPr>
          <p:cNvSpPr txBox="1"/>
          <p:nvPr/>
        </p:nvSpPr>
        <p:spPr>
          <a:xfrm>
            <a:off x="2231136" y="1986455"/>
            <a:ext cx="7729728" cy="923330"/>
          </a:xfrm>
          <a:prstGeom prst="rect">
            <a:avLst/>
          </a:prstGeom>
          <a:noFill/>
        </p:spPr>
        <p:txBody>
          <a:bodyPr wrap="square" rtlCol="0">
            <a:spAutoFit/>
          </a:bodyPr>
          <a:lstStyle/>
          <a:p>
            <a:r>
              <a:rPr lang="en-US" dirty="0"/>
              <a:t>• New members include Stephen Peterson, Sr.,  Joan </a:t>
            </a:r>
            <a:r>
              <a:rPr lang="en-US" dirty="0" err="1"/>
              <a:t>Broten</a:t>
            </a:r>
            <a:r>
              <a:rPr lang="en-US" dirty="0"/>
              <a:t>,  Marshall </a:t>
            </a:r>
            <a:r>
              <a:rPr lang="en-US" dirty="0" err="1"/>
              <a:t>Helmberger</a:t>
            </a:r>
            <a:r>
              <a:rPr lang="en-US" dirty="0"/>
              <a:t>,  Victoria Meloche, </a:t>
            </a:r>
            <a:r>
              <a:rPr lang="en-US" dirty="0" err="1"/>
              <a:t>Marit</a:t>
            </a:r>
            <a:r>
              <a:rPr lang="en-US" dirty="0"/>
              <a:t> </a:t>
            </a:r>
            <a:r>
              <a:rPr lang="en-US" dirty="0" err="1"/>
              <a:t>Kringstad</a:t>
            </a:r>
            <a:r>
              <a:rPr lang="en-US" dirty="0"/>
              <a:t>, and council representatives Brooke Jankowski, and Brad Matich. </a:t>
            </a:r>
          </a:p>
        </p:txBody>
      </p:sp>
      <p:sp>
        <p:nvSpPr>
          <p:cNvPr id="4" name="TextBox 3">
            <a:extLst>
              <a:ext uri="{FF2B5EF4-FFF2-40B4-BE49-F238E27FC236}">
                <a16:creationId xmlns:a16="http://schemas.microsoft.com/office/drawing/2014/main" id="{62DCC395-00F2-D646-A4C0-EC046778E50F}"/>
              </a:ext>
            </a:extLst>
          </p:cNvPr>
          <p:cNvSpPr txBox="1"/>
          <p:nvPr/>
        </p:nvSpPr>
        <p:spPr>
          <a:xfrm>
            <a:off x="2231136" y="3205655"/>
            <a:ext cx="7729728" cy="646331"/>
          </a:xfrm>
          <a:prstGeom prst="rect">
            <a:avLst/>
          </a:prstGeom>
          <a:noFill/>
        </p:spPr>
        <p:txBody>
          <a:bodyPr wrap="square" rtlCol="0">
            <a:spAutoFit/>
          </a:bodyPr>
          <a:lstStyle/>
          <a:p>
            <a:r>
              <a:rPr lang="en-US" dirty="0"/>
              <a:t>• TEDA charged with advancing economic development projects, particularly projects (such as harbor town homes) identified as high priorities for the city.</a:t>
            </a:r>
          </a:p>
        </p:txBody>
      </p:sp>
      <p:sp>
        <p:nvSpPr>
          <p:cNvPr id="5" name="TextBox 4">
            <a:extLst>
              <a:ext uri="{FF2B5EF4-FFF2-40B4-BE49-F238E27FC236}">
                <a16:creationId xmlns:a16="http://schemas.microsoft.com/office/drawing/2014/main" id="{4E680156-FEA8-1C4D-8268-5A489C5A3FA8}"/>
              </a:ext>
            </a:extLst>
          </p:cNvPr>
          <p:cNvSpPr txBox="1"/>
          <p:nvPr/>
        </p:nvSpPr>
        <p:spPr>
          <a:xfrm>
            <a:off x="2231136" y="4162097"/>
            <a:ext cx="7648588" cy="1200329"/>
          </a:xfrm>
          <a:prstGeom prst="rect">
            <a:avLst/>
          </a:prstGeom>
          <a:noFill/>
        </p:spPr>
        <p:txBody>
          <a:bodyPr wrap="square" rtlCol="0">
            <a:spAutoFit/>
          </a:bodyPr>
          <a:lstStyle/>
          <a:p>
            <a:r>
              <a:rPr lang="en-US" dirty="0"/>
              <a:t>• In February, 2017, </a:t>
            </a:r>
            <a:r>
              <a:rPr lang="en-US" dirty="0" err="1"/>
              <a:t>Kringstad</a:t>
            </a:r>
            <a:r>
              <a:rPr lang="en-US" dirty="0"/>
              <a:t> informed new TEDA president Marshall </a:t>
            </a:r>
            <a:r>
              <a:rPr lang="en-US" dirty="0" err="1"/>
              <a:t>Helmberger</a:t>
            </a:r>
            <a:r>
              <a:rPr lang="en-US" dirty="0"/>
              <a:t> of the difficulty of obtaining start-up investment.  Real estate projects are generally considered high risk which makes them unattractive to smaller investors.  THS P&amp;L identifies a $125,000 funding gap.</a:t>
            </a:r>
          </a:p>
        </p:txBody>
      </p:sp>
      <p:sp>
        <p:nvSpPr>
          <p:cNvPr id="6" name="TextBox 5">
            <a:extLst>
              <a:ext uri="{FF2B5EF4-FFF2-40B4-BE49-F238E27FC236}">
                <a16:creationId xmlns:a16="http://schemas.microsoft.com/office/drawing/2014/main" id="{3B38D27C-33B6-A745-82BC-7DF98774844E}"/>
              </a:ext>
            </a:extLst>
          </p:cNvPr>
          <p:cNvSpPr txBox="1"/>
          <p:nvPr/>
        </p:nvSpPr>
        <p:spPr>
          <a:xfrm>
            <a:off x="2312276" y="5496910"/>
            <a:ext cx="7648588" cy="923330"/>
          </a:xfrm>
          <a:prstGeom prst="rect">
            <a:avLst/>
          </a:prstGeom>
          <a:noFill/>
        </p:spPr>
        <p:txBody>
          <a:bodyPr wrap="square" rtlCol="0">
            <a:spAutoFit/>
          </a:bodyPr>
          <a:lstStyle/>
          <a:p>
            <a:r>
              <a:rPr lang="en-US" dirty="0"/>
              <a:t>• </a:t>
            </a:r>
            <a:r>
              <a:rPr lang="en-US" dirty="0" err="1"/>
              <a:t>Helmberger</a:t>
            </a:r>
            <a:r>
              <a:rPr lang="en-US" dirty="0"/>
              <a:t> proposes a meeting with IRRRB Commissioner Mark Phillips to discuss a gap loan. Meeting takes place in February 2017 and the commissioner expresses strong support for funding the project.</a:t>
            </a:r>
          </a:p>
        </p:txBody>
      </p:sp>
    </p:spTree>
    <p:extLst>
      <p:ext uri="{BB962C8B-B14F-4D97-AF65-F5344CB8AC3E}">
        <p14:creationId xmlns:p14="http://schemas.microsoft.com/office/powerpoint/2010/main" val="3733005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37894-E952-C845-9047-B5EA83C0A551}"/>
              </a:ext>
            </a:extLst>
          </p:cNvPr>
          <p:cNvSpPr>
            <a:spLocks noGrp="1"/>
          </p:cNvSpPr>
          <p:nvPr>
            <p:ph type="title"/>
          </p:nvPr>
        </p:nvSpPr>
        <p:spPr>
          <a:xfrm>
            <a:off x="2231136" y="533769"/>
            <a:ext cx="7729728" cy="1188720"/>
          </a:xfrm>
        </p:spPr>
        <p:txBody>
          <a:bodyPr/>
          <a:lstStyle/>
          <a:p>
            <a:r>
              <a:rPr lang="en-US" dirty="0"/>
              <a:t>IRRRB proposes grant/loan with TEDA as the pass-through</a:t>
            </a:r>
          </a:p>
        </p:txBody>
      </p:sp>
      <p:sp>
        <p:nvSpPr>
          <p:cNvPr id="3" name="TextBox 2">
            <a:extLst>
              <a:ext uri="{FF2B5EF4-FFF2-40B4-BE49-F238E27FC236}">
                <a16:creationId xmlns:a16="http://schemas.microsoft.com/office/drawing/2014/main" id="{6D4C00FB-EC0C-924C-A925-A1F8662AFA19}"/>
              </a:ext>
            </a:extLst>
          </p:cNvPr>
          <p:cNvSpPr txBox="1"/>
          <p:nvPr/>
        </p:nvSpPr>
        <p:spPr>
          <a:xfrm>
            <a:off x="2207172" y="1860332"/>
            <a:ext cx="7767145" cy="3970318"/>
          </a:xfrm>
          <a:prstGeom prst="rect">
            <a:avLst/>
          </a:prstGeom>
          <a:noFill/>
        </p:spPr>
        <p:txBody>
          <a:bodyPr wrap="square" rtlCol="0">
            <a:spAutoFit/>
          </a:bodyPr>
          <a:lstStyle/>
          <a:p>
            <a:r>
              <a:rPr lang="en-US" dirty="0"/>
              <a:t>• TEDA begins work to develop and approve the required documentation to obtain the grant which IRRRB agrees to provide for the express purpose of addressing an identified funding gap in the project.</a:t>
            </a:r>
          </a:p>
          <a:p>
            <a:endParaRPr lang="en-US" dirty="0"/>
          </a:p>
          <a:p>
            <a:r>
              <a:rPr lang="en-US" dirty="0"/>
              <a:t>• KEY POINT: GRANT WAS ONLY PROVIDED TO ASSIST THE TOWN HOME PROJECT.  IF THE LOAN WAS NOT APPROVED,  NO FUNDS WOULD HAVE BEEN OBTAINED BY TEDA TO ADVANCE A HIGH-PRIORITY CITY PROJECT.</a:t>
            </a:r>
          </a:p>
          <a:p>
            <a:endParaRPr lang="en-US" dirty="0"/>
          </a:p>
          <a:p>
            <a:r>
              <a:rPr lang="en-US" dirty="0"/>
              <a:t>• TEDA’s work included development of loan guidelines (adapted from similar guidelines used by other Range cities), examination of profit and loss statement and cash flow projection from THS, along with a determination of the eligibility of the proposed uses of the money.</a:t>
            </a:r>
          </a:p>
          <a:p>
            <a:endParaRPr lang="en-US" dirty="0"/>
          </a:p>
          <a:p>
            <a:endParaRPr lang="en-US" dirty="0"/>
          </a:p>
        </p:txBody>
      </p:sp>
    </p:spTree>
    <p:extLst>
      <p:ext uri="{BB962C8B-B14F-4D97-AF65-F5344CB8AC3E}">
        <p14:creationId xmlns:p14="http://schemas.microsoft.com/office/powerpoint/2010/main" val="4282980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968269-6FBB-0F42-A23F-0B66BB9CB260}"/>
              </a:ext>
            </a:extLst>
          </p:cNvPr>
          <p:cNvPicPr>
            <a:picLocks noChangeAspect="1"/>
          </p:cNvPicPr>
          <p:nvPr/>
        </p:nvPicPr>
        <p:blipFill>
          <a:blip r:embed="rId2"/>
          <a:stretch>
            <a:fillRect/>
          </a:stretch>
        </p:blipFill>
        <p:spPr>
          <a:xfrm>
            <a:off x="1828796" y="29945"/>
            <a:ext cx="6376087" cy="6828055"/>
          </a:xfrm>
          <a:prstGeom prst="rect">
            <a:avLst/>
          </a:prstGeom>
        </p:spPr>
      </p:pic>
      <p:sp>
        <p:nvSpPr>
          <p:cNvPr id="5" name="TextBox 4">
            <a:extLst>
              <a:ext uri="{FF2B5EF4-FFF2-40B4-BE49-F238E27FC236}">
                <a16:creationId xmlns:a16="http://schemas.microsoft.com/office/drawing/2014/main" id="{E84CCE59-157E-D848-A065-BE4C58056520}"/>
              </a:ext>
            </a:extLst>
          </p:cNvPr>
          <p:cNvSpPr txBox="1"/>
          <p:nvPr/>
        </p:nvSpPr>
        <p:spPr>
          <a:xfrm>
            <a:off x="8501446" y="662154"/>
            <a:ext cx="2891767" cy="5736706"/>
          </a:xfrm>
          <a:prstGeom prst="rect">
            <a:avLst/>
          </a:prstGeom>
          <a:noFill/>
        </p:spPr>
        <p:txBody>
          <a:bodyPr wrap="square" rtlCol="0">
            <a:spAutoFit/>
          </a:bodyPr>
          <a:lstStyle/>
          <a:p>
            <a:r>
              <a:rPr lang="en-US" dirty="0"/>
              <a:t>• Guidelines were generic. The only actual requirements included restrictions on eligible uses and a funding limit equal to 50-percent of eligible expenses. </a:t>
            </a:r>
          </a:p>
          <a:p>
            <a:endParaRPr lang="en-US" dirty="0"/>
          </a:p>
          <a:p>
            <a:r>
              <a:rPr lang="en-US" dirty="0"/>
              <a:t>• Also includes general review criteria but gives no guidance as to weighting </a:t>
            </a:r>
          </a:p>
          <a:p>
            <a:r>
              <a:rPr lang="en-US" dirty="0"/>
              <a:t>the various criteria.  There is clearly no requirement that a project meet all, or even most, of the criteria.  The guidelines provide maximum flexibility for TEDA to assess project strengths and weaknesses on a case-by-case basis. </a:t>
            </a:r>
          </a:p>
        </p:txBody>
      </p:sp>
    </p:spTree>
    <p:extLst>
      <p:ext uri="{BB962C8B-B14F-4D97-AF65-F5344CB8AC3E}">
        <p14:creationId xmlns:p14="http://schemas.microsoft.com/office/powerpoint/2010/main" val="2681719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9CC0CC-A3F9-8041-94B8-C17C3EBA7F39}"/>
              </a:ext>
            </a:extLst>
          </p:cNvPr>
          <p:cNvPicPr>
            <a:picLocks noChangeAspect="1"/>
          </p:cNvPicPr>
          <p:nvPr/>
        </p:nvPicPr>
        <p:blipFill>
          <a:blip r:embed="rId2"/>
          <a:stretch>
            <a:fillRect/>
          </a:stretch>
        </p:blipFill>
        <p:spPr>
          <a:xfrm>
            <a:off x="2100972" y="0"/>
            <a:ext cx="6741076" cy="6858000"/>
          </a:xfrm>
          <a:prstGeom prst="rect">
            <a:avLst/>
          </a:prstGeom>
        </p:spPr>
      </p:pic>
      <p:sp>
        <p:nvSpPr>
          <p:cNvPr id="6" name="TextBox 5">
            <a:extLst>
              <a:ext uri="{FF2B5EF4-FFF2-40B4-BE49-F238E27FC236}">
                <a16:creationId xmlns:a16="http://schemas.microsoft.com/office/drawing/2014/main" id="{68F91CF8-66D6-B641-8CE0-C50563B82B40}"/>
              </a:ext>
            </a:extLst>
          </p:cNvPr>
          <p:cNvSpPr txBox="1"/>
          <p:nvPr/>
        </p:nvSpPr>
        <p:spPr>
          <a:xfrm>
            <a:off x="9129944" y="346845"/>
            <a:ext cx="2242251" cy="6186309"/>
          </a:xfrm>
          <a:prstGeom prst="rect">
            <a:avLst/>
          </a:prstGeom>
          <a:noFill/>
        </p:spPr>
        <p:txBody>
          <a:bodyPr wrap="square" rtlCol="0">
            <a:spAutoFit/>
          </a:bodyPr>
          <a:lstStyle/>
          <a:p>
            <a:r>
              <a:rPr lang="en-US" dirty="0"/>
              <a:t>The THS project clearly met the intent of the guidelines and ranked well on most of the review criteria, including demonstrated repayment ability, equity commitment, management capability, marketing plan, leverage of other funding sources, job creation, economic impact on area, and availability of funds. </a:t>
            </a:r>
          </a:p>
          <a:p>
            <a:endParaRPr lang="en-US" dirty="0"/>
          </a:p>
          <a:p>
            <a:r>
              <a:rPr lang="en-US" dirty="0"/>
              <a:t>KEY POINT: </a:t>
            </a:r>
          </a:p>
          <a:p>
            <a:r>
              <a:rPr lang="en-US" dirty="0"/>
              <a:t>IRRRB RAISED NO CONCERNS ABOUT COMPLIANCE WITH THE GUIDELINES.</a:t>
            </a:r>
          </a:p>
        </p:txBody>
      </p:sp>
    </p:spTree>
    <p:extLst>
      <p:ext uri="{BB962C8B-B14F-4D97-AF65-F5344CB8AC3E}">
        <p14:creationId xmlns:p14="http://schemas.microsoft.com/office/powerpoint/2010/main" val="2150525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B2050E-D3D3-7E46-8C49-3AEF1A139260}"/>
              </a:ext>
            </a:extLst>
          </p:cNvPr>
          <p:cNvPicPr>
            <a:picLocks noChangeAspect="1"/>
          </p:cNvPicPr>
          <p:nvPr/>
        </p:nvPicPr>
        <p:blipFill>
          <a:blip r:embed="rId2"/>
          <a:stretch>
            <a:fillRect/>
          </a:stretch>
        </p:blipFill>
        <p:spPr>
          <a:xfrm>
            <a:off x="1828798" y="18815"/>
            <a:ext cx="6462584" cy="6873655"/>
          </a:xfrm>
          <a:prstGeom prst="rect">
            <a:avLst/>
          </a:prstGeom>
        </p:spPr>
      </p:pic>
      <p:sp>
        <p:nvSpPr>
          <p:cNvPr id="5" name="TextBox 4">
            <a:extLst>
              <a:ext uri="{FF2B5EF4-FFF2-40B4-BE49-F238E27FC236}">
                <a16:creationId xmlns:a16="http://schemas.microsoft.com/office/drawing/2014/main" id="{67DE94A9-EFB5-DA4C-AB19-D157013CC5E5}"/>
              </a:ext>
            </a:extLst>
          </p:cNvPr>
          <p:cNvSpPr txBox="1"/>
          <p:nvPr/>
        </p:nvSpPr>
        <p:spPr>
          <a:xfrm>
            <a:off x="8625016" y="199699"/>
            <a:ext cx="3062487" cy="6555641"/>
          </a:xfrm>
          <a:prstGeom prst="rect">
            <a:avLst/>
          </a:prstGeom>
          <a:noFill/>
        </p:spPr>
        <p:txBody>
          <a:bodyPr wrap="square" rtlCol="0">
            <a:spAutoFit/>
          </a:bodyPr>
          <a:lstStyle/>
          <a:p>
            <a:r>
              <a:rPr lang="en-US" dirty="0"/>
              <a:t>At May 8, 2017 meeting, the TEDA board examines financial data and develops findings. </a:t>
            </a:r>
          </a:p>
          <a:p>
            <a:endParaRPr lang="en-US" dirty="0"/>
          </a:p>
          <a:p>
            <a:r>
              <a:rPr lang="en-US" sz="2400" dirty="0"/>
              <a:t>Findings include</a:t>
            </a:r>
            <a:r>
              <a:rPr lang="en-US" dirty="0"/>
              <a:t>:</a:t>
            </a:r>
          </a:p>
          <a:p>
            <a:r>
              <a:rPr lang="en-US" dirty="0"/>
              <a:t>• Project includes eligible costs under the loan guidelines totaling $5.4 million.</a:t>
            </a:r>
          </a:p>
          <a:p>
            <a:endParaRPr lang="en-US" dirty="0"/>
          </a:p>
          <a:p>
            <a:r>
              <a:rPr lang="en-US" dirty="0"/>
              <a:t>• Project includes eligible start-up costs, some already expended, totaling $681,450. </a:t>
            </a:r>
          </a:p>
          <a:p>
            <a:endParaRPr lang="en-US" dirty="0"/>
          </a:p>
          <a:p>
            <a:r>
              <a:rPr lang="en-US" dirty="0"/>
              <a:t>• The $125,000 in available loan funds would equal far less than 50-percent of eligible costs.  </a:t>
            </a:r>
          </a:p>
          <a:p>
            <a:endParaRPr lang="en-US" dirty="0"/>
          </a:p>
          <a:p>
            <a:r>
              <a:rPr lang="en-US" dirty="0"/>
              <a:t>• Developer would be required to document eligible expenditures and payment to receive funds.</a:t>
            </a:r>
          </a:p>
        </p:txBody>
      </p:sp>
    </p:spTree>
    <p:extLst>
      <p:ext uri="{BB962C8B-B14F-4D97-AF65-F5344CB8AC3E}">
        <p14:creationId xmlns:p14="http://schemas.microsoft.com/office/powerpoint/2010/main" val="3738428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A809B9C-D1BF-244F-962C-CD88F2336ECA}"/>
              </a:ext>
            </a:extLst>
          </p:cNvPr>
          <p:cNvPicPr>
            <a:picLocks noChangeAspect="1"/>
          </p:cNvPicPr>
          <p:nvPr/>
        </p:nvPicPr>
        <p:blipFill>
          <a:blip r:embed="rId2"/>
          <a:stretch>
            <a:fillRect/>
          </a:stretch>
        </p:blipFill>
        <p:spPr>
          <a:xfrm>
            <a:off x="1802687" y="37070"/>
            <a:ext cx="7077950" cy="6820929"/>
          </a:xfrm>
          <a:prstGeom prst="rect">
            <a:avLst/>
          </a:prstGeom>
        </p:spPr>
      </p:pic>
      <p:sp>
        <p:nvSpPr>
          <p:cNvPr id="5" name="TextBox 4">
            <a:extLst>
              <a:ext uri="{FF2B5EF4-FFF2-40B4-BE49-F238E27FC236}">
                <a16:creationId xmlns:a16="http://schemas.microsoft.com/office/drawing/2014/main" id="{6DA520DA-6DD4-6444-B8FC-A22843CE6AF3}"/>
              </a:ext>
            </a:extLst>
          </p:cNvPr>
          <p:cNvSpPr txBox="1"/>
          <p:nvPr/>
        </p:nvSpPr>
        <p:spPr>
          <a:xfrm>
            <a:off x="9113038" y="462458"/>
            <a:ext cx="2711100" cy="5940088"/>
          </a:xfrm>
          <a:prstGeom prst="rect">
            <a:avLst/>
          </a:prstGeom>
          <a:noFill/>
        </p:spPr>
        <p:txBody>
          <a:bodyPr wrap="square" rtlCol="0">
            <a:spAutoFit/>
          </a:bodyPr>
          <a:lstStyle/>
          <a:p>
            <a:r>
              <a:rPr lang="en-US" sz="2000" dirty="0"/>
              <a:t>Findings issued by TEDA were factual and accurate. </a:t>
            </a:r>
          </a:p>
          <a:p>
            <a:endParaRPr lang="en-US" sz="2000" dirty="0"/>
          </a:p>
          <a:p>
            <a:r>
              <a:rPr lang="en-US" sz="2000" dirty="0"/>
              <a:t>Mr.  Altenburg claims that the loan “met none of the requirements in the guidelines.”</a:t>
            </a:r>
          </a:p>
          <a:p>
            <a:endParaRPr lang="en-US" sz="2000" dirty="0"/>
          </a:p>
          <a:p>
            <a:r>
              <a:rPr lang="en-US" sz="2000" dirty="0"/>
              <a:t>THIS IS A PROVABLY FALSE  AND RECKLESS STATEMENT</a:t>
            </a:r>
          </a:p>
          <a:p>
            <a:endParaRPr lang="en-US" sz="2000" dirty="0"/>
          </a:p>
          <a:p>
            <a:r>
              <a:rPr lang="en-US" sz="2000" dirty="0"/>
              <a:t>The loan met the only actual requirements in the guidelines, including eligible uses and the 50-percent equity requirement. </a:t>
            </a:r>
          </a:p>
        </p:txBody>
      </p:sp>
    </p:spTree>
    <p:extLst>
      <p:ext uri="{BB962C8B-B14F-4D97-AF65-F5344CB8AC3E}">
        <p14:creationId xmlns:p14="http://schemas.microsoft.com/office/powerpoint/2010/main" val="1260507467"/>
      </p:ext>
    </p:extLst>
  </p:cSld>
  <p:clrMapOvr>
    <a:masterClrMapping/>
  </p:clrMapOvr>
</p:sld>
</file>

<file path=ppt/theme/theme1.xml><?xml version="1.0" encoding="utf-8"?>
<a:theme xmlns:a="http://schemas.openxmlformats.org/drawingml/2006/main" name="Parcel">
  <a:themeElements>
    <a:clrScheme name="Parcel">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{313A31F0-E7D4-054A-9E31-7343DD84F020}tf10001120</Template>
  <TotalTime>2410</TotalTime>
  <Words>2311</Words>
  <Application>Microsoft Macintosh PowerPoint</Application>
  <PresentationFormat>Widescreen</PresentationFormat>
  <Paragraphs>155</Paragraphs>
  <Slides>20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Gill Sans MT</vt:lpstr>
      <vt:lpstr>Parcel</vt:lpstr>
      <vt:lpstr>Origins of the tower harbor shores loan</vt:lpstr>
      <vt:lpstr>A brief history Origins of the town home concept</vt:lpstr>
      <vt:lpstr>Harbor committee accepts RFQ from orlyn Kringstad’s group in early 2016</vt:lpstr>
      <vt:lpstr>January 2017: TEDA board re-engages, expanded to seven members</vt:lpstr>
      <vt:lpstr>IRRRB proposes grant/loan with TEDA as the pass-through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 let’s examine mr. Altenburg’s claims</vt:lpstr>
      <vt:lpstr>PowerPoint Presentation</vt:lpstr>
      <vt:lpstr>PowerPoint Presentation</vt:lpstr>
      <vt:lpstr>PowerPoint Presentation</vt:lpstr>
      <vt:lpstr>SUMMARY OF ISSUEs SURROUNDING TEDA/THS LOAN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Origins of the tower harbor shores loan</dc:title>
  <dc:creator>Jodi Summit</dc:creator>
  <cp:lastModifiedBy>Jodi Summit</cp:lastModifiedBy>
  <cp:revision>47</cp:revision>
  <dcterms:created xsi:type="dcterms:W3CDTF">2019-09-26T22:28:30Z</dcterms:created>
  <dcterms:modified xsi:type="dcterms:W3CDTF">2019-10-04T01:19:44Z</dcterms:modified>
</cp:coreProperties>
</file>